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7" r:id="rId9"/>
    <p:sldId id="264" r:id="rId10"/>
    <p:sldId id="308" r:id="rId11"/>
    <p:sldId id="312" r:id="rId12"/>
    <p:sldId id="309" r:id="rId13"/>
    <p:sldId id="310" r:id="rId14"/>
    <p:sldId id="311" r:id="rId15"/>
    <p:sldId id="274" r:id="rId16"/>
    <p:sldId id="275" r:id="rId17"/>
    <p:sldId id="276" r:id="rId18"/>
    <p:sldId id="277" r:id="rId19"/>
    <p:sldId id="278" r:id="rId20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2"/>
    </p:embeddedFont>
    <p:embeddedFont>
      <p:font typeface="Inconsolata" pitchFamily="49" charset="77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063046C-BF61-4209-9C0E-D07007F7E2B1}">
  <a:tblStyle styleId="{1063046C-BF61-4209-9C0E-D07007F7E2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469"/>
  </p:normalViewPr>
  <p:slideViewPr>
    <p:cSldViewPr snapToGrid="0">
      <p:cViewPr varScale="1">
        <p:scale>
          <a:sx n="124" d="100"/>
          <a:sy n="124" d="100"/>
        </p:scale>
        <p:origin x="17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21A820-D276-42FA-A6D4-1A1D2C472AA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37A3CB1-C3A8-4B73-B2E7-BFF8D34C2ED4}">
      <dgm:prSet/>
      <dgm:spPr/>
      <dgm:t>
        <a:bodyPr/>
        <a:lstStyle/>
        <a:p>
          <a:r>
            <a:rPr lang="it-IT" b="0" i="0"/>
            <a:t>Encoding variables</a:t>
          </a:r>
          <a:endParaRPr lang="en-US"/>
        </a:p>
      </dgm:t>
    </dgm:pt>
    <dgm:pt modelId="{F6E928DA-EB14-42A7-80F2-1E511580167E}" type="parTrans" cxnId="{3599B3C7-EF8F-444B-A779-B7A0D3965D80}">
      <dgm:prSet/>
      <dgm:spPr/>
      <dgm:t>
        <a:bodyPr/>
        <a:lstStyle/>
        <a:p>
          <a:endParaRPr lang="en-US"/>
        </a:p>
      </dgm:t>
    </dgm:pt>
    <dgm:pt modelId="{7D812E03-2761-428D-95C3-26817C4CB9CC}" type="sibTrans" cxnId="{3599B3C7-EF8F-444B-A779-B7A0D3965D80}">
      <dgm:prSet/>
      <dgm:spPr/>
      <dgm:t>
        <a:bodyPr/>
        <a:lstStyle/>
        <a:p>
          <a:endParaRPr lang="en-US"/>
        </a:p>
      </dgm:t>
    </dgm:pt>
    <dgm:pt modelId="{43D81DED-8906-4748-8BEF-7DB4D0D6FE95}">
      <dgm:prSet/>
      <dgm:spPr/>
      <dgm:t>
        <a:bodyPr/>
        <a:lstStyle/>
        <a:p>
          <a:r>
            <a:rPr lang="it-IT" b="0" i="0" dirty="0" err="1"/>
            <a:t>Understanding</a:t>
          </a:r>
          <a:r>
            <a:rPr lang="it-IT" b="0" i="0" dirty="0"/>
            <a:t> </a:t>
          </a:r>
          <a:r>
            <a:rPr lang="it-IT" b="0" i="0" dirty="0" err="1"/>
            <a:t>categorical</a:t>
          </a:r>
          <a:r>
            <a:rPr lang="it-IT" b="0" i="0" dirty="0"/>
            <a:t> </a:t>
          </a:r>
          <a:r>
            <a:rPr lang="it-IT" b="0" i="0" dirty="0" err="1"/>
            <a:t>variables</a:t>
          </a:r>
          <a:r>
            <a:rPr lang="it-IT" b="0" i="0" dirty="0"/>
            <a:t> treatment </a:t>
          </a:r>
          <a:r>
            <a:rPr lang="it-IT" b="0" i="0" dirty="0" err="1"/>
            <a:t>process</a:t>
          </a:r>
          <a:endParaRPr lang="en-US" dirty="0"/>
        </a:p>
      </dgm:t>
    </dgm:pt>
    <dgm:pt modelId="{84DCEE19-6D34-4493-81BA-2B047461FEBB}" type="parTrans" cxnId="{0D62CC49-210C-460A-A51B-3AB2B3A48495}">
      <dgm:prSet/>
      <dgm:spPr/>
      <dgm:t>
        <a:bodyPr/>
        <a:lstStyle/>
        <a:p>
          <a:endParaRPr lang="en-US"/>
        </a:p>
      </dgm:t>
    </dgm:pt>
    <dgm:pt modelId="{511C74A8-EA3B-4393-AE51-7A7E81977AE5}" type="sibTrans" cxnId="{0D62CC49-210C-460A-A51B-3AB2B3A48495}">
      <dgm:prSet/>
      <dgm:spPr/>
      <dgm:t>
        <a:bodyPr/>
        <a:lstStyle/>
        <a:p>
          <a:endParaRPr lang="en-US"/>
        </a:p>
      </dgm:t>
    </dgm:pt>
    <dgm:pt modelId="{6F06C7B0-AD88-4C55-88D1-CF97D5DB6010}">
      <dgm:prSet/>
      <dgm:spPr/>
      <dgm:t>
        <a:bodyPr/>
        <a:lstStyle/>
        <a:p>
          <a:r>
            <a:rPr lang="it-IT" b="0" i="0"/>
            <a:t>Low correlation of variables</a:t>
          </a:r>
          <a:endParaRPr lang="en-US"/>
        </a:p>
      </dgm:t>
    </dgm:pt>
    <dgm:pt modelId="{2CE8A0C1-5107-4232-9A75-89F929BB6234}" type="parTrans" cxnId="{49698C37-AD48-4DD0-B411-1359A1DB5AD4}">
      <dgm:prSet/>
      <dgm:spPr/>
      <dgm:t>
        <a:bodyPr/>
        <a:lstStyle/>
        <a:p>
          <a:endParaRPr lang="en-US"/>
        </a:p>
      </dgm:t>
    </dgm:pt>
    <dgm:pt modelId="{8A75CBD3-F5AB-4387-B126-78EA5AB8169E}" type="sibTrans" cxnId="{49698C37-AD48-4DD0-B411-1359A1DB5AD4}">
      <dgm:prSet/>
      <dgm:spPr/>
      <dgm:t>
        <a:bodyPr/>
        <a:lstStyle/>
        <a:p>
          <a:endParaRPr lang="en-US"/>
        </a:p>
      </dgm:t>
    </dgm:pt>
    <dgm:pt modelId="{17C9945D-47A7-46E9-9C9F-6D02CEA2F555}" type="pres">
      <dgm:prSet presAssocID="{3021A820-D276-42FA-A6D4-1A1D2C472AA3}" presName="root" presStyleCnt="0">
        <dgm:presLayoutVars>
          <dgm:dir/>
          <dgm:resizeHandles val="exact"/>
        </dgm:presLayoutVars>
      </dgm:prSet>
      <dgm:spPr/>
    </dgm:pt>
    <dgm:pt modelId="{ED5F7309-BD52-44A4-847B-A0F48648C984}" type="pres">
      <dgm:prSet presAssocID="{837A3CB1-C3A8-4B73-B2E7-BFF8D34C2ED4}" presName="compNode" presStyleCnt="0"/>
      <dgm:spPr/>
    </dgm:pt>
    <dgm:pt modelId="{821179B3-CF94-452A-94FD-21C5C4E835A3}" type="pres">
      <dgm:prSet presAssocID="{837A3CB1-C3A8-4B73-B2E7-BFF8D34C2ED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76A7804E-431C-4FA4-90CF-5699CEA93436}" type="pres">
      <dgm:prSet presAssocID="{837A3CB1-C3A8-4B73-B2E7-BFF8D34C2ED4}" presName="spaceRect" presStyleCnt="0"/>
      <dgm:spPr/>
    </dgm:pt>
    <dgm:pt modelId="{F543DF91-78E3-44D1-A715-AF2A3689517D}" type="pres">
      <dgm:prSet presAssocID="{837A3CB1-C3A8-4B73-B2E7-BFF8D34C2ED4}" presName="textRect" presStyleLbl="revTx" presStyleIdx="0" presStyleCnt="3">
        <dgm:presLayoutVars>
          <dgm:chMax val="1"/>
          <dgm:chPref val="1"/>
        </dgm:presLayoutVars>
      </dgm:prSet>
      <dgm:spPr/>
    </dgm:pt>
    <dgm:pt modelId="{6546E54B-B500-4D0C-AB28-4F3A192F475A}" type="pres">
      <dgm:prSet presAssocID="{7D812E03-2761-428D-95C3-26817C4CB9CC}" presName="sibTrans" presStyleCnt="0"/>
      <dgm:spPr/>
    </dgm:pt>
    <dgm:pt modelId="{9D6F6C31-D387-4F35-BFA0-6C228FBA9191}" type="pres">
      <dgm:prSet presAssocID="{43D81DED-8906-4748-8BEF-7DB4D0D6FE95}" presName="compNode" presStyleCnt="0"/>
      <dgm:spPr/>
    </dgm:pt>
    <dgm:pt modelId="{CE64BBE3-51AB-4019-9E84-EB7DC4B29438}" type="pres">
      <dgm:prSet presAssocID="{43D81DED-8906-4748-8BEF-7DB4D0D6FE9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A717EE75-86FD-4F9C-BA8C-CCB5EE92ABE4}" type="pres">
      <dgm:prSet presAssocID="{43D81DED-8906-4748-8BEF-7DB4D0D6FE95}" presName="spaceRect" presStyleCnt="0"/>
      <dgm:spPr/>
    </dgm:pt>
    <dgm:pt modelId="{5A9835C7-20BA-4BA8-B775-0C2A4E25B497}" type="pres">
      <dgm:prSet presAssocID="{43D81DED-8906-4748-8BEF-7DB4D0D6FE95}" presName="textRect" presStyleLbl="revTx" presStyleIdx="1" presStyleCnt="3">
        <dgm:presLayoutVars>
          <dgm:chMax val="1"/>
          <dgm:chPref val="1"/>
        </dgm:presLayoutVars>
      </dgm:prSet>
      <dgm:spPr/>
    </dgm:pt>
    <dgm:pt modelId="{DEBE76BB-6ACA-4DCE-889A-3541D69E9861}" type="pres">
      <dgm:prSet presAssocID="{511C74A8-EA3B-4393-AE51-7A7E81977AE5}" presName="sibTrans" presStyleCnt="0"/>
      <dgm:spPr/>
    </dgm:pt>
    <dgm:pt modelId="{C0089050-0080-4382-9D09-472272EFEF5C}" type="pres">
      <dgm:prSet presAssocID="{6F06C7B0-AD88-4C55-88D1-CF97D5DB6010}" presName="compNode" presStyleCnt="0"/>
      <dgm:spPr/>
    </dgm:pt>
    <dgm:pt modelId="{B680F597-DD59-47C6-B051-0C4DEA59D90C}" type="pres">
      <dgm:prSet presAssocID="{6F06C7B0-AD88-4C55-88D1-CF97D5DB601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158FE9C-4BEC-48E7-BE04-90D47A3BC470}" type="pres">
      <dgm:prSet presAssocID="{6F06C7B0-AD88-4C55-88D1-CF97D5DB6010}" presName="spaceRect" presStyleCnt="0"/>
      <dgm:spPr/>
    </dgm:pt>
    <dgm:pt modelId="{959BB5D8-7EAF-41B0-AFEB-F6EBC02DB100}" type="pres">
      <dgm:prSet presAssocID="{6F06C7B0-AD88-4C55-88D1-CF97D5DB601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9698C37-AD48-4DD0-B411-1359A1DB5AD4}" srcId="{3021A820-D276-42FA-A6D4-1A1D2C472AA3}" destId="{6F06C7B0-AD88-4C55-88D1-CF97D5DB6010}" srcOrd="2" destOrd="0" parTransId="{2CE8A0C1-5107-4232-9A75-89F929BB6234}" sibTransId="{8A75CBD3-F5AB-4387-B126-78EA5AB8169E}"/>
    <dgm:cxn modelId="{255E333F-7F51-4D2D-8E7A-4C2D0AD0249C}" type="presOf" srcId="{43D81DED-8906-4748-8BEF-7DB4D0D6FE95}" destId="{5A9835C7-20BA-4BA8-B775-0C2A4E25B497}" srcOrd="0" destOrd="0" presId="urn:microsoft.com/office/officeart/2018/2/layout/IconLabelList"/>
    <dgm:cxn modelId="{0D62CC49-210C-460A-A51B-3AB2B3A48495}" srcId="{3021A820-D276-42FA-A6D4-1A1D2C472AA3}" destId="{43D81DED-8906-4748-8BEF-7DB4D0D6FE95}" srcOrd="1" destOrd="0" parTransId="{84DCEE19-6D34-4493-81BA-2B047461FEBB}" sibTransId="{511C74A8-EA3B-4393-AE51-7A7E81977AE5}"/>
    <dgm:cxn modelId="{9EA09F4B-4635-4054-9604-3CF0CBD85E43}" type="presOf" srcId="{6F06C7B0-AD88-4C55-88D1-CF97D5DB6010}" destId="{959BB5D8-7EAF-41B0-AFEB-F6EBC02DB100}" srcOrd="0" destOrd="0" presId="urn:microsoft.com/office/officeart/2018/2/layout/IconLabelList"/>
    <dgm:cxn modelId="{F03BF84C-3A04-497C-AFDE-1A7F3D616921}" type="presOf" srcId="{3021A820-D276-42FA-A6D4-1A1D2C472AA3}" destId="{17C9945D-47A7-46E9-9C9F-6D02CEA2F555}" srcOrd="0" destOrd="0" presId="urn:microsoft.com/office/officeart/2018/2/layout/IconLabelList"/>
    <dgm:cxn modelId="{3599B3C7-EF8F-444B-A779-B7A0D3965D80}" srcId="{3021A820-D276-42FA-A6D4-1A1D2C472AA3}" destId="{837A3CB1-C3A8-4B73-B2E7-BFF8D34C2ED4}" srcOrd="0" destOrd="0" parTransId="{F6E928DA-EB14-42A7-80F2-1E511580167E}" sibTransId="{7D812E03-2761-428D-95C3-26817C4CB9CC}"/>
    <dgm:cxn modelId="{7A4466FC-A328-47EF-879B-6801F689DA96}" type="presOf" srcId="{837A3CB1-C3A8-4B73-B2E7-BFF8D34C2ED4}" destId="{F543DF91-78E3-44D1-A715-AF2A3689517D}" srcOrd="0" destOrd="0" presId="urn:microsoft.com/office/officeart/2018/2/layout/IconLabelList"/>
    <dgm:cxn modelId="{DCFFE0A9-D641-4D14-BC35-79359E63005A}" type="presParOf" srcId="{17C9945D-47A7-46E9-9C9F-6D02CEA2F555}" destId="{ED5F7309-BD52-44A4-847B-A0F48648C984}" srcOrd="0" destOrd="0" presId="urn:microsoft.com/office/officeart/2018/2/layout/IconLabelList"/>
    <dgm:cxn modelId="{DB2FA15D-FDDC-4477-93C8-268E1DD0A84D}" type="presParOf" srcId="{ED5F7309-BD52-44A4-847B-A0F48648C984}" destId="{821179B3-CF94-452A-94FD-21C5C4E835A3}" srcOrd="0" destOrd="0" presId="urn:microsoft.com/office/officeart/2018/2/layout/IconLabelList"/>
    <dgm:cxn modelId="{4F9DCC23-DB8C-4BE3-96FB-5D3D72377ED9}" type="presParOf" srcId="{ED5F7309-BD52-44A4-847B-A0F48648C984}" destId="{76A7804E-431C-4FA4-90CF-5699CEA93436}" srcOrd="1" destOrd="0" presId="urn:microsoft.com/office/officeart/2018/2/layout/IconLabelList"/>
    <dgm:cxn modelId="{DA87CF31-4A35-4929-A2EA-548742EB0B9E}" type="presParOf" srcId="{ED5F7309-BD52-44A4-847B-A0F48648C984}" destId="{F543DF91-78E3-44D1-A715-AF2A3689517D}" srcOrd="2" destOrd="0" presId="urn:microsoft.com/office/officeart/2018/2/layout/IconLabelList"/>
    <dgm:cxn modelId="{8F2CF118-F341-4BA2-A139-897D5C516FCC}" type="presParOf" srcId="{17C9945D-47A7-46E9-9C9F-6D02CEA2F555}" destId="{6546E54B-B500-4D0C-AB28-4F3A192F475A}" srcOrd="1" destOrd="0" presId="urn:microsoft.com/office/officeart/2018/2/layout/IconLabelList"/>
    <dgm:cxn modelId="{94D4E011-FD63-4316-B6EC-F85415224E20}" type="presParOf" srcId="{17C9945D-47A7-46E9-9C9F-6D02CEA2F555}" destId="{9D6F6C31-D387-4F35-BFA0-6C228FBA9191}" srcOrd="2" destOrd="0" presId="urn:microsoft.com/office/officeart/2018/2/layout/IconLabelList"/>
    <dgm:cxn modelId="{C3C19A92-84C3-449C-944A-A91CAA26D684}" type="presParOf" srcId="{9D6F6C31-D387-4F35-BFA0-6C228FBA9191}" destId="{CE64BBE3-51AB-4019-9E84-EB7DC4B29438}" srcOrd="0" destOrd="0" presId="urn:microsoft.com/office/officeart/2018/2/layout/IconLabelList"/>
    <dgm:cxn modelId="{E01F2348-F041-41F6-8F7A-A887B5E2167E}" type="presParOf" srcId="{9D6F6C31-D387-4F35-BFA0-6C228FBA9191}" destId="{A717EE75-86FD-4F9C-BA8C-CCB5EE92ABE4}" srcOrd="1" destOrd="0" presId="urn:microsoft.com/office/officeart/2018/2/layout/IconLabelList"/>
    <dgm:cxn modelId="{5B9FBE9D-EE39-46E6-B01D-3E6EE7AF4D20}" type="presParOf" srcId="{9D6F6C31-D387-4F35-BFA0-6C228FBA9191}" destId="{5A9835C7-20BA-4BA8-B775-0C2A4E25B497}" srcOrd="2" destOrd="0" presId="urn:microsoft.com/office/officeart/2018/2/layout/IconLabelList"/>
    <dgm:cxn modelId="{F612BE0D-1FF9-4367-8BAB-95BCB6751244}" type="presParOf" srcId="{17C9945D-47A7-46E9-9C9F-6D02CEA2F555}" destId="{DEBE76BB-6ACA-4DCE-889A-3541D69E9861}" srcOrd="3" destOrd="0" presId="urn:microsoft.com/office/officeart/2018/2/layout/IconLabelList"/>
    <dgm:cxn modelId="{AA4E2535-6553-4CB0-BC04-B0895AD57A41}" type="presParOf" srcId="{17C9945D-47A7-46E9-9C9F-6D02CEA2F555}" destId="{C0089050-0080-4382-9D09-472272EFEF5C}" srcOrd="4" destOrd="0" presId="urn:microsoft.com/office/officeart/2018/2/layout/IconLabelList"/>
    <dgm:cxn modelId="{707BFC8A-0C1B-4DA6-8356-C42CB10B95EF}" type="presParOf" srcId="{C0089050-0080-4382-9D09-472272EFEF5C}" destId="{B680F597-DD59-47C6-B051-0C4DEA59D90C}" srcOrd="0" destOrd="0" presId="urn:microsoft.com/office/officeart/2018/2/layout/IconLabelList"/>
    <dgm:cxn modelId="{237FC500-8E39-4F26-9BA8-CF389A688FF8}" type="presParOf" srcId="{C0089050-0080-4382-9D09-472272EFEF5C}" destId="{9158FE9C-4BEC-48E7-BE04-90D47A3BC470}" srcOrd="1" destOrd="0" presId="urn:microsoft.com/office/officeart/2018/2/layout/IconLabelList"/>
    <dgm:cxn modelId="{588D36E9-8E8F-4870-B208-85CC576F4575}" type="presParOf" srcId="{C0089050-0080-4382-9D09-472272EFEF5C}" destId="{959BB5D8-7EAF-41B0-AFEB-F6EBC02DB10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179B3-CF94-452A-94FD-21C5C4E835A3}">
      <dsp:nvSpPr>
        <dsp:cNvPr id="0" name=""/>
        <dsp:cNvSpPr/>
      </dsp:nvSpPr>
      <dsp:spPr>
        <a:xfrm>
          <a:off x="770849" y="636312"/>
          <a:ext cx="973012" cy="9730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3DF91-78E3-44D1-A715-AF2A3689517D}">
      <dsp:nvSpPr>
        <dsp:cNvPr id="0" name=""/>
        <dsp:cNvSpPr/>
      </dsp:nvSpPr>
      <dsp:spPr>
        <a:xfrm>
          <a:off x="176231" y="1908095"/>
          <a:ext cx="2162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/>
            <a:t>Encoding variables</a:t>
          </a:r>
          <a:endParaRPr lang="en-US" sz="1800" kern="1200"/>
        </a:p>
      </dsp:txBody>
      <dsp:txXfrm>
        <a:off x="176231" y="1908095"/>
        <a:ext cx="2162250" cy="720000"/>
      </dsp:txXfrm>
    </dsp:sp>
    <dsp:sp modelId="{CE64BBE3-51AB-4019-9E84-EB7DC4B29438}">
      <dsp:nvSpPr>
        <dsp:cNvPr id="0" name=""/>
        <dsp:cNvSpPr/>
      </dsp:nvSpPr>
      <dsp:spPr>
        <a:xfrm>
          <a:off x="3311493" y="636312"/>
          <a:ext cx="973012" cy="9730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9835C7-20BA-4BA8-B775-0C2A4E25B497}">
      <dsp:nvSpPr>
        <dsp:cNvPr id="0" name=""/>
        <dsp:cNvSpPr/>
      </dsp:nvSpPr>
      <dsp:spPr>
        <a:xfrm>
          <a:off x="2716874" y="1908095"/>
          <a:ext cx="2162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 dirty="0" err="1"/>
            <a:t>Understanding</a:t>
          </a:r>
          <a:r>
            <a:rPr lang="it-IT" sz="1800" b="0" i="0" kern="1200" dirty="0"/>
            <a:t> </a:t>
          </a:r>
          <a:r>
            <a:rPr lang="it-IT" sz="1800" b="0" i="0" kern="1200" dirty="0" err="1"/>
            <a:t>categorical</a:t>
          </a:r>
          <a:r>
            <a:rPr lang="it-IT" sz="1800" b="0" i="0" kern="1200" dirty="0"/>
            <a:t> </a:t>
          </a:r>
          <a:r>
            <a:rPr lang="it-IT" sz="1800" b="0" i="0" kern="1200" dirty="0" err="1"/>
            <a:t>variables</a:t>
          </a:r>
          <a:r>
            <a:rPr lang="it-IT" sz="1800" b="0" i="0" kern="1200" dirty="0"/>
            <a:t> treatment </a:t>
          </a:r>
          <a:r>
            <a:rPr lang="it-IT" sz="1800" b="0" i="0" kern="1200" dirty="0" err="1"/>
            <a:t>process</a:t>
          </a:r>
          <a:endParaRPr lang="en-US" sz="1800" kern="1200" dirty="0"/>
        </a:p>
      </dsp:txBody>
      <dsp:txXfrm>
        <a:off x="2716874" y="1908095"/>
        <a:ext cx="2162250" cy="720000"/>
      </dsp:txXfrm>
    </dsp:sp>
    <dsp:sp modelId="{B680F597-DD59-47C6-B051-0C4DEA59D90C}">
      <dsp:nvSpPr>
        <dsp:cNvPr id="0" name=""/>
        <dsp:cNvSpPr/>
      </dsp:nvSpPr>
      <dsp:spPr>
        <a:xfrm>
          <a:off x="5852137" y="636312"/>
          <a:ext cx="973012" cy="9730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BB5D8-7EAF-41B0-AFEB-F6EBC02DB100}">
      <dsp:nvSpPr>
        <dsp:cNvPr id="0" name=""/>
        <dsp:cNvSpPr/>
      </dsp:nvSpPr>
      <dsp:spPr>
        <a:xfrm>
          <a:off x="5257518" y="1908095"/>
          <a:ext cx="2162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/>
            <a:t>Low correlation of variables</a:t>
          </a:r>
          <a:endParaRPr lang="en-US" sz="1800" kern="1200"/>
        </a:p>
      </dsp:txBody>
      <dsp:txXfrm>
        <a:off x="5257518" y="1908095"/>
        <a:ext cx="2162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7cc705be5_8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7cc705be5_8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26137745-050B-BBEB-412E-8D8AA4D88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f1f795cd_0_25:notes">
            <a:extLst>
              <a:ext uri="{FF2B5EF4-FFF2-40B4-BE49-F238E27FC236}">
                <a16:creationId xmlns:a16="http://schemas.microsoft.com/office/drawing/2014/main" id="{35D353F8-9489-BB66-E473-911879EB78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f1f795cd_0_25:notes">
            <a:extLst>
              <a:ext uri="{FF2B5EF4-FFF2-40B4-BE49-F238E27FC236}">
                <a16:creationId xmlns:a16="http://schemas.microsoft.com/office/drawing/2014/main" id="{65301E93-F3DF-83EE-31FF-628C3C5A5C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8187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04211223-E021-C40A-E46C-2EAFCCB7B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f1f795cd_0_25:notes">
            <a:extLst>
              <a:ext uri="{FF2B5EF4-FFF2-40B4-BE49-F238E27FC236}">
                <a16:creationId xmlns:a16="http://schemas.microsoft.com/office/drawing/2014/main" id="{3CC7B737-F087-2D1C-CFA7-DDF54ED8A4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f1f795cd_0_25:notes">
            <a:extLst>
              <a:ext uri="{FF2B5EF4-FFF2-40B4-BE49-F238E27FC236}">
                <a16:creationId xmlns:a16="http://schemas.microsoft.com/office/drawing/2014/main" id="{DB051021-3506-B0E2-8922-2568348F47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73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>
          <a:extLst>
            <a:ext uri="{FF2B5EF4-FFF2-40B4-BE49-F238E27FC236}">
              <a16:creationId xmlns:a16="http://schemas.microsoft.com/office/drawing/2014/main" id="{D91B75C0-3544-81D5-8845-DB96D898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f1f795cd_0_25:notes">
            <a:extLst>
              <a:ext uri="{FF2B5EF4-FFF2-40B4-BE49-F238E27FC236}">
                <a16:creationId xmlns:a16="http://schemas.microsoft.com/office/drawing/2014/main" id="{51D4A62C-D468-DD6B-B633-B88B78DA3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f1f795cd_0_25:notes">
            <a:extLst>
              <a:ext uri="{FF2B5EF4-FFF2-40B4-BE49-F238E27FC236}">
                <a16:creationId xmlns:a16="http://schemas.microsoft.com/office/drawing/2014/main" id="{8ADFC713-AB5C-A990-0FA7-1B34E068D0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440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d5707b9c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ad5707b9c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105a416b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105a416b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0f1f795cd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0f1f795cd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7105a416b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7105a416b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a2eb8a8b60_0_20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a2eb8a8b60_0_20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0f1f795cd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0f1f795cd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0f1f795c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0f1f795c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0f1f795cd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0f1f795cd_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0f1f795c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0f1f795c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0f1f795c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0f1f795c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d5707b9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d5707b9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0f1f795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0f1f795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03375" y="1130175"/>
            <a:ext cx="2909700" cy="2883300"/>
          </a:xfrm>
          <a:prstGeom prst="rect">
            <a:avLst/>
          </a:prstGeom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069414" y="4311603"/>
            <a:ext cx="4377600" cy="40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8430775" y="0"/>
            <a:ext cx="0" cy="521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bg>
      <p:bgPr>
        <a:solidFill>
          <a:schemeClr val="accent2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713075" y="1740925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2"/>
          </p:nvPr>
        </p:nvSpPr>
        <p:spPr>
          <a:xfrm>
            <a:off x="3426224" y="1740925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3"/>
          </p:nvPr>
        </p:nvSpPr>
        <p:spPr>
          <a:xfrm>
            <a:off x="6139375" y="1740925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subTitle" idx="4"/>
          </p:nvPr>
        </p:nvSpPr>
        <p:spPr>
          <a:xfrm>
            <a:off x="713075" y="3395810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5"/>
          </p:nvPr>
        </p:nvSpPr>
        <p:spPr>
          <a:xfrm>
            <a:off x="3426224" y="3395810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6"/>
          </p:nvPr>
        </p:nvSpPr>
        <p:spPr>
          <a:xfrm>
            <a:off x="6139375" y="3395810"/>
            <a:ext cx="2291400" cy="12036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720425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7"/>
          </p:nvPr>
        </p:nvSpPr>
        <p:spPr>
          <a:xfrm>
            <a:off x="3433643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title" idx="8"/>
          </p:nvPr>
        </p:nvSpPr>
        <p:spPr>
          <a:xfrm>
            <a:off x="6139372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9"/>
          </p:nvPr>
        </p:nvSpPr>
        <p:spPr>
          <a:xfrm>
            <a:off x="720425" y="3499816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13"/>
          </p:nvPr>
        </p:nvSpPr>
        <p:spPr>
          <a:xfrm>
            <a:off x="3433643" y="3499816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title" idx="14"/>
          </p:nvPr>
        </p:nvSpPr>
        <p:spPr>
          <a:xfrm>
            <a:off x="6146722" y="3499816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 idx="15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Google Shape;78;p15"/>
          <p:cNvCxnSpPr/>
          <p:nvPr/>
        </p:nvCxnSpPr>
        <p:spPr>
          <a:xfrm>
            <a:off x="713225" y="4650"/>
            <a:ext cx="0" cy="51435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5"/>
          <p:cNvCxnSpPr/>
          <p:nvPr/>
        </p:nvCxnSpPr>
        <p:spPr>
          <a:xfrm>
            <a:off x="1398175" y="4650"/>
            <a:ext cx="0" cy="51435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4572000" y="2152200"/>
            <a:ext cx="3146400" cy="985200"/>
          </a:xfrm>
          <a:prstGeom prst="rect">
            <a:avLst/>
          </a:prstGeom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2" hasCustomPrompt="1"/>
          </p:nvPr>
        </p:nvSpPr>
        <p:spPr>
          <a:xfrm>
            <a:off x="4750650" y="904175"/>
            <a:ext cx="27891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6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5"/>
          <p:cNvSpPr/>
          <p:nvPr/>
        </p:nvSpPr>
        <p:spPr>
          <a:xfrm rot="5400000">
            <a:off x="3792375" y="-231800"/>
            <a:ext cx="1579500" cy="918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572000" y="3993325"/>
            <a:ext cx="3146400" cy="7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8">
    <p:bg>
      <p:bgPr>
        <a:solidFill>
          <a:schemeClr val="accen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6"/>
          <p:cNvCxnSpPr/>
          <p:nvPr/>
        </p:nvCxnSpPr>
        <p:spPr>
          <a:xfrm>
            <a:off x="-39000" y="536299"/>
            <a:ext cx="92436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425600" y="2283425"/>
            <a:ext cx="3146400" cy="839100"/>
          </a:xfrm>
          <a:prstGeom prst="rect">
            <a:avLst/>
          </a:prstGeom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title" idx="2" hasCustomPrompt="1"/>
          </p:nvPr>
        </p:nvSpPr>
        <p:spPr>
          <a:xfrm>
            <a:off x="1605175" y="951925"/>
            <a:ext cx="27891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6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88" name="Google Shape;88;p16"/>
          <p:cNvGrpSpPr/>
          <p:nvPr/>
        </p:nvGrpSpPr>
        <p:grpSpPr>
          <a:xfrm>
            <a:off x="7004464" y="0"/>
            <a:ext cx="1428276" cy="5143500"/>
            <a:chOff x="4572000" y="0"/>
            <a:chExt cx="3049917" cy="5143500"/>
          </a:xfrm>
        </p:grpSpPr>
        <p:cxnSp>
          <p:nvCxnSpPr>
            <p:cNvPr id="89" name="Google Shape;89;p16"/>
            <p:cNvCxnSpPr/>
            <p:nvPr/>
          </p:nvCxnSpPr>
          <p:spPr>
            <a:xfrm>
              <a:off x="4572000" y="0"/>
              <a:ext cx="0" cy="51435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16"/>
            <p:cNvCxnSpPr/>
            <p:nvPr/>
          </p:nvCxnSpPr>
          <p:spPr>
            <a:xfrm>
              <a:off x="6096958" y="0"/>
              <a:ext cx="0" cy="51435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16"/>
            <p:cNvCxnSpPr/>
            <p:nvPr/>
          </p:nvCxnSpPr>
          <p:spPr>
            <a:xfrm>
              <a:off x="7621917" y="0"/>
              <a:ext cx="0" cy="5143500"/>
            </a:xfrm>
            <a:prstGeom prst="straightConnector1">
              <a:avLst/>
            </a:prstGeom>
            <a:noFill/>
            <a:ln w="762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" name="Google Shape;92;p16"/>
          <p:cNvSpPr/>
          <p:nvPr/>
        </p:nvSpPr>
        <p:spPr>
          <a:xfrm rot="5400000">
            <a:off x="3792375" y="-231800"/>
            <a:ext cx="1579500" cy="918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"/>
          </p:nvPr>
        </p:nvSpPr>
        <p:spPr>
          <a:xfrm>
            <a:off x="1425725" y="3993325"/>
            <a:ext cx="3146400" cy="7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bg>
      <p:bgPr>
        <a:solidFill>
          <a:schemeClr val="accen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bg>
      <p:bgPr>
        <a:solidFill>
          <a:schemeClr val="accent2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713225" y="1849363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1"/>
          </p:nvPr>
        </p:nvSpPr>
        <p:spPr>
          <a:xfrm>
            <a:off x="713225" y="2227993"/>
            <a:ext cx="1923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2"/>
          </p:nvPr>
        </p:nvSpPr>
        <p:spPr>
          <a:xfrm>
            <a:off x="713225" y="3456977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3"/>
          </p:nvPr>
        </p:nvSpPr>
        <p:spPr>
          <a:xfrm>
            <a:off x="713225" y="3840525"/>
            <a:ext cx="1923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4"/>
          </p:nvPr>
        </p:nvSpPr>
        <p:spPr>
          <a:xfrm>
            <a:off x="6507425" y="1849350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5"/>
          </p:nvPr>
        </p:nvSpPr>
        <p:spPr>
          <a:xfrm>
            <a:off x="6507425" y="2228005"/>
            <a:ext cx="1923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6"/>
          </p:nvPr>
        </p:nvSpPr>
        <p:spPr>
          <a:xfrm>
            <a:off x="6507425" y="3456975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7"/>
          </p:nvPr>
        </p:nvSpPr>
        <p:spPr>
          <a:xfrm>
            <a:off x="6507425" y="3840525"/>
            <a:ext cx="1923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8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3438000"/>
            <a:ext cx="9144000" cy="1705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3112975" y="3910150"/>
            <a:ext cx="4597800" cy="6849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8287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300" b="0"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1433300" y="1416187"/>
            <a:ext cx="6277500" cy="14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139" name="Google Shape;139;p23"/>
          <p:cNvCxnSpPr/>
          <p:nvPr/>
        </p:nvCxnSpPr>
        <p:spPr>
          <a:xfrm>
            <a:off x="-21525" y="545480"/>
            <a:ext cx="9187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3">
    <p:bg>
      <p:bgPr>
        <a:solidFill>
          <a:schemeClr val="accent2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1944800" y="1263875"/>
            <a:ext cx="5254500" cy="20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150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subTitle" idx="1"/>
          </p:nvPr>
        </p:nvSpPr>
        <p:spPr>
          <a:xfrm>
            <a:off x="2182100" y="3249338"/>
            <a:ext cx="47799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56" name="Google Shape;156;p26"/>
          <p:cNvCxnSpPr/>
          <p:nvPr/>
        </p:nvCxnSpPr>
        <p:spPr>
          <a:xfrm>
            <a:off x="-32800" y="546050"/>
            <a:ext cx="9209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6"/>
          <p:cNvSpPr/>
          <p:nvPr/>
        </p:nvSpPr>
        <p:spPr>
          <a:xfrm>
            <a:off x="-51425" y="4599425"/>
            <a:ext cx="9209700" cy="5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0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31"/>
          <p:cNvCxnSpPr/>
          <p:nvPr/>
        </p:nvCxnSpPr>
        <p:spPr>
          <a:xfrm>
            <a:off x="-32800" y="546050"/>
            <a:ext cx="92097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4" name="Google Shape;174;p31"/>
          <p:cNvSpPr/>
          <p:nvPr/>
        </p:nvSpPr>
        <p:spPr>
          <a:xfrm>
            <a:off x="-51425" y="4599425"/>
            <a:ext cx="9209700" cy="5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0_1">
    <p:bg>
      <p:bgPr>
        <a:solidFill>
          <a:schemeClr val="accen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Google Shape;176;p32"/>
          <p:cNvCxnSpPr/>
          <p:nvPr/>
        </p:nvCxnSpPr>
        <p:spPr>
          <a:xfrm>
            <a:off x="-32800" y="4599425"/>
            <a:ext cx="9209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5400000">
            <a:off x="3792375" y="-231800"/>
            <a:ext cx="1579500" cy="918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998775" y="2283425"/>
            <a:ext cx="3146400" cy="839100"/>
          </a:xfrm>
          <a:prstGeom prst="rect">
            <a:avLst/>
          </a:prstGeom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5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796350" y="4242275"/>
            <a:ext cx="5553300" cy="49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178350" y="951925"/>
            <a:ext cx="27891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None/>
              <a:defRPr sz="6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7" name="Google Shape;17;p3"/>
          <p:cNvCxnSpPr/>
          <p:nvPr/>
        </p:nvCxnSpPr>
        <p:spPr>
          <a:xfrm>
            <a:off x="-68250" y="546050"/>
            <a:ext cx="9292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accent2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1079950" y="3450313"/>
            <a:ext cx="25152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079950" y="3778185"/>
            <a:ext cx="2515200" cy="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2"/>
          </p:nvPr>
        </p:nvSpPr>
        <p:spPr>
          <a:xfrm>
            <a:off x="5548847" y="3450313"/>
            <a:ext cx="25152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548850" y="3778185"/>
            <a:ext cx="2515200" cy="9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4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2799100" y="814175"/>
            <a:ext cx="3547500" cy="3515400"/>
          </a:xfrm>
          <a:prstGeom prst="rect">
            <a:avLst/>
          </a:prstGeom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74300" tIns="228600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9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cxnSp>
        <p:nvCxnSpPr>
          <p:cNvPr id="34" name="Google Shape;34;p8"/>
          <p:cNvCxnSpPr/>
          <p:nvPr/>
        </p:nvCxnSpPr>
        <p:spPr>
          <a:xfrm>
            <a:off x="8430775" y="0"/>
            <a:ext cx="0" cy="521310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8"/>
          <p:cNvCxnSpPr>
            <a:stCxn id="33" idx="3"/>
          </p:cNvCxnSpPr>
          <p:nvPr/>
        </p:nvCxnSpPr>
        <p:spPr>
          <a:xfrm rot="10800000">
            <a:off x="100" y="2571875"/>
            <a:ext cx="63465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13225" y="2229300"/>
            <a:ext cx="3117000" cy="6849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4572000" y="1293300"/>
            <a:ext cx="3858900" cy="25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39" name="Google Shape;39;p9"/>
          <p:cNvGrpSpPr/>
          <p:nvPr/>
        </p:nvGrpSpPr>
        <p:grpSpPr>
          <a:xfrm>
            <a:off x="-33525" y="542875"/>
            <a:ext cx="9202800" cy="4056550"/>
            <a:chOff x="0" y="542875"/>
            <a:chExt cx="9202800" cy="4056550"/>
          </a:xfrm>
        </p:grpSpPr>
        <p:cxnSp>
          <p:nvCxnSpPr>
            <p:cNvPr id="40" name="Google Shape;40;p9"/>
            <p:cNvCxnSpPr/>
            <p:nvPr/>
          </p:nvCxnSpPr>
          <p:spPr>
            <a:xfrm>
              <a:off x="0" y="4599425"/>
              <a:ext cx="9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9"/>
            <p:cNvCxnSpPr/>
            <p:nvPr/>
          </p:nvCxnSpPr>
          <p:spPr>
            <a:xfrm>
              <a:off x="0" y="542875"/>
              <a:ext cx="92028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Google Shape;43;p10"/>
          <p:cNvCxnSpPr/>
          <p:nvPr/>
        </p:nvCxnSpPr>
        <p:spPr>
          <a:xfrm>
            <a:off x="-51975" y="4441125"/>
            <a:ext cx="9252900" cy="0"/>
          </a:xfrm>
          <a:prstGeom prst="straightConnector1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2960700" y="1218525"/>
            <a:ext cx="3222600" cy="3222600"/>
          </a:xfrm>
          <a:prstGeom prst="rect">
            <a:avLst/>
          </a:prstGeom>
          <a:solidFill>
            <a:schemeClr val="accent2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5750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5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/>
          <p:nvPr/>
        </p:nvSpPr>
        <p:spPr>
          <a:xfrm>
            <a:off x="-16800" y="-1200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_1">
    <p:bg>
      <p:bgPr>
        <a:solidFill>
          <a:schemeClr val="accent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5893288" y="2734627"/>
            <a:ext cx="1754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1603200" y="1621615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2" hasCustomPrompt="1"/>
          </p:nvPr>
        </p:nvSpPr>
        <p:spPr>
          <a:xfrm>
            <a:off x="3798616" y="1619475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3" hasCustomPrompt="1"/>
          </p:nvPr>
        </p:nvSpPr>
        <p:spPr>
          <a:xfrm>
            <a:off x="5991006" y="1621620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30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4"/>
          </p:nvPr>
        </p:nvSpPr>
        <p:spPr>
          <a:xfrm>
            <a:off x="1513997" y="2741023"/>
            <a:ext cx="1754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3714891" y="2741023"/>
            <a:ext cx="17541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6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/>
          </p:nvPr>
        </p:nvSpPr>
        <p:spPr>
          <a:xfrm>
            <a:off x="148425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8"/>
          </p:nvPr>
        </p:nvSpPr>
        <p:spPr>
          <a:xfrm>
            <a:off x="369810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9"/>
          </p:nvPr>
        </p:nvSpPr>
        <p:spPr>
          <a:xfrm>
            <a:off x="587205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Bebas Neue"/>
              <a:buNone/>
              <a:defRPr sz="35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/>
              <a:buNone/>
              <a:defRPr sz="40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○"/>
              <a:defRPr>
                <a:latin typeface="Inconsolata"/>
                <a:ea typeface="Inconsolata"/>
                <a:cs typeface="Inconsolata"/>
                <a:sym typeface="Inconsolat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■"/>
              <a:defRPr>
                <a:latin typeface="Inconsolata"/>
                <a:ea typeface="Inconsolata"/>
                <a:cs typeface="Inconsolata"/>
                <a:sym typeface="Inconsolat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○"/>
              <a:defRPr>
                <a:latin typeface="Inconsolata"/>
                <a:ea typeface="Inconsolata"/>
                <a:cs typeface="Inconsolata"/>
                <a:sym typeface="Inconsolat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■"/>
              <a:defRPr>
                <a:latin typeface="Inconsolata"/>
                <a:ea typeface="Inconsolata"/>
                <a:cs typeface="Inconsolata"/>
                <a:sym typeface="Inconsolat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●"/>
              <a:defRPr>
                <a:latin typeface="Inconsolata"/>
                <a:ea typeface="Inconsolata"/>
                <a:cs typeface="Inconsolata"/>
                <a:sym typeface="Inconsolat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Inconsolata"/>
              <a:buChar char="○"/>
              <a:defRPr>
                <a:latin typeface="Inconsolata"/>
                <a:ea typeface="Inconsolata"/>
                <a:cs typeface="Inconsolata"/>
                <a:sym typeface="Inconsolat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Inconsolata"/>
              <a:buChar char="■"/>
              <a:defRPr>
                <a:latin typeface="Inconsolata"/>
                <a:ea typeface="Inconsolata"/>
                <a:cs typeface="Inconsolata"/>
                <a:sym typeface="Inconsolat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  <p:sldLayoutId id="2147483669" r:id="rId15"/>
    <p:sldLayoutId id="2147483672" r:id="rId16"/>
    <p:sldLayoutId id="2147483676" r:id="rId17"/>
    <p:sldLayoutId id="2147483677" r:id="rId18"/>
    <p:sldLayoutId id="2147483678" r:id="rId1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untosicuro.it/sicurezza-sul-lavoro-C-1/ruoli-figure-C-7/lavoratori-C-73/la-tutela-della-salute-sicurezza-nei-lavoratori-minorenni-AR-16384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hyperlink" Target="https://pixabay.com/vectors/cycle-phase-change-process-diagram-2019530/" TargetMode="Externa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vestiti, elmetto, copricapo, Elmetto&#10;&#10;Descrizione generata automaticamente">
            <a:extLst>
              <a:ext uri="{FF2B5EF4-FFF2-40B4-BE49-F238E27FC236}">
                <a16:creationId xmlns:a16="http://schemas.microsoft.com/office/drawing/2014/main" id="{7EA414CA-F52E-C698-AF0B-7523BBD88BD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-2339267" y="0"/>
            <a:ext cx="8597481" cy="5143500"/>
          </a:xfrm>
          <a:prstGeom prst="rect">
            <a:avLst/>
          </a:prstGeom>
        </p:spPr>
      </p:pic>
      <p:sp>
        <p:nvSpPr>
          <p:cNvPr id="186" name="Google Shape;186;p35"/>
          <p:cNvSpPr/>
          <p:nvPr/>
        </p:nvSpPr>
        <p:spPr>
          <a:xfrm>
            <a:off x="-1239575" y="4194300"/>
            <a:ext cx="140250" cy="39700"/>
          </a:xfrm>
          <a:custGeom>
            <a:avLst/>
            <a:gdLst/>
            <a:ahLst/>
            <a:cxnLst/>
            <a:rect l="l" t="t" r="r" b="b"/>
            <a:pathLst>
              <a:path w="5610" h="1588" extrusionOk="0">
                <a:moveTo>
                  <a:pt x="1" y="1352"/>
                </a:moveTo>
                <a:cubicBezTo>
                  <a:pt x="1" y="1415"/>
                  <a:pt x="16" y="1477"/>
                  <a:pt x="63" y="1525"/>
                </a:cubicBezTo>
                <a:cubicBezTo>
                  <a:pt x="110" y="1572"/>
                  <a:pt x="173" y="1587"/>
                  <a:pt x="236" y="1587"/>
                </a:cubicBezTo>
                <a:lnTo>
                  <a:pt x="5358" y="1587"/>
                </a:lnTo>
                <a:cubicBezTo>
                  <a:pt x="5499" y="1587"/>
                  <a:pt x="5609" y="1477"/>
                  <a:pt x="5609" y="1352"/>
                </a:cubicBezTo>
                <a:cubicBezTo>
                  <a:pt x="5609" y="1289"/>
                  <a:pt x="5578" y="1226"/>
                  <a:pt x="5531" y="1179"/>
                </a:cubicBezTo>
                <a:cubicBezTo>
                  <a:pt x="5484" y="1148"/>
                  <a:pt x="5436" y="1116"/>
                  <a:pt x="5358" y="1116"/>
                </a:cubicBezTo>
                <a:lnTo>
                  <a:pt x="5122" y="1116"/>
                </a:lnTo>
                <a:cubicBezTo>
                  <a:pt x="5028" y="896"/>
                  <a:pt x="4808" y="739"/>
                  <a:pt x="4541" y="739"/>
                </a:cubicBezTo>
                <a:cubicBezTo>
                  <a:pt x="4368" y="739"/>
                  <a:pt x="4211" y="802"/>
                  <a:pt x="4101" y="912"/>
                </a:cubicBezTo>
                <a:cubicBezTo>
                  <a:pt x="3944" y="660"/>
                  <a:pt x="3677" y="488"/>
                  <a:pt x="3347" y="488"/>
                </a:cubicBezTo>
                <a:cubicBezTo>
                  <a:pt x="3268" y="488"/>
                  <a:pt x="3174" y="503"/>
                  <a:pt x="3096" y="535"/>
                </a:cubicBezTo>
                <a:cubicBezTo>
                  <a:pt x="2938" y="221"/>
                  <a:pt x="2609" y="1"/>
                  <a:pt x="2216" y="1"/>
                </a:cubicBezTo>
                <a:cubicBezTo>
                  <a:pt x="1760" y="1"/>
                  <a:pt x="1383" y="315"/>
                  <a:pt x="1273" y="723"/>
                </a:cubicBezTo>
                <a:cubicBezTo>
                  <a:pt x="1179" y="692"/>
                  <a:pt x="1085" y="660"/>
                  <a:pt x="990" y="660"/>
                </a:cubicBezTo>
                <a:cubicBezTo>
                  <a:pt x="708" y="660"/>
                  <a:pt x="456" y="849"/>
                  <a:pt x="378" y="1116"/>
                </a:cubicBezTo>
                <a:lnTo>
                  <a:pt x="236" y="1116"/>
                </a:lnTo>
                <a:cubicBezTo>
                  <a:pt x="95" y="1116"/>
                  <a:pt x="1" y="1226"/>
                  <a:pt x="1" y="13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5"/>
          <p:cNvSpPr txBox="1">
            <a:spLocks noGrp="1" noChangeAspect="1"/>
          </p:cNvSpPr>
          <p:nvPr>
            <p:ph type="ctrTitle"/>
          </p:nvPr>
        </p:nvSpPr>
        <p:spPr>
          <a:xfrm>
            <a:off x="4635799" y="815825"/>
            <a:ext cx="3388317" cy="3387552"/>
          </a:xfrm>
          <a:prstGeom prst="rect">
            <a:avLst/>
          </a:prstGeom>
        </p:spPr>
        <p:txBody>
          <a:bodyPr spcFirstLastPara="1" wrap="square" lIns="18287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Predictive Factors of Occupational Change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08D775EA-3762-8638-A2EA-694082D5D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5" y="142158"/>
            <a:ext cx="6770670" cy="234740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34FBC5A-DAAE-6C57-4DCE-BB664E77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665" y="2678115"/>
            <a:ext cx="6770670" cy="2347400"/>
          </a:xfrm>
          <a:prstGeom prst="rect">
            <a:avLst/>
          </a:prstGeom>
          <a:noFill/>
          <a:ln w="635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740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298873E-D5DF-AC16-223B-5B9757610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24454"/>
            <a:ext cx="7772400" cy="269459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426875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C0AFAE41-A4B3-7769-5E4C-6FA540A11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>
            <a:extLst>
              <a:ext uri="{FF2B5EF4-FFF2-40B4-BE49-F238E27FC236}">
                <a16:creationId xmlns:a16="http://schemas.microsoft.com/office/drawing/2014/main" id="{CF12C4AE-98AE-C3DA-1F03-130464A6C0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/>
              <a:t>Unsupervised</a:t>
            </a:r>
            <a:r>
              <a:rPr lang="it-IT" sz="2400" dirty="0"/>
              <a:t> Learning - clustering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1B3ED5EC-3E13-0180-E207-9D1FABF3B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5" b="5"/>
          <a:stretch/>
        </p:blipFill>
        <p:spPr bwMode="auto">
          <a:xfrm>
            <a:off x="7872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EC672FB3-E889-104D-7CBB-5A607B57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/>
        </p:blipFill>
        <p:spPr bwMode="auto">
          <a:xfrm>
            <a:off x="47757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8030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0">
          <a:extLst>
            <a:ext uri="{FF2B5EF4-FFF2-40B4-BE49-F238E27FC236}">
              <a16:creationId xmlns:a16="http://schemas.microsoft.com/office/drawing/2014/main" id="{588F0EF8-AF99-177F-6A3B-6312179C4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>
            <a:extLst>
              <a:ext uri="{FF2B5EF4-FFF2-40B4-BE49-F238E27FC236}">
                <a16:creationId xmlns:a16="http://schemas.microsoft.com/office/drawing/2014/main" id="{FA3A3EA6-2C25-01D6-8DDE-8BDAB5652639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13225" y="443552"/>
            <a:ext cx="7717500" cy="578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Unsupervised Learning - </a:t>
            </a:r>
            <a:r>
              <a:rPr lang="en" dirty="0" err="1">
                <a:solidFill>
                  <a:schemeClr val="bg1"/>
                </a:solidFill>
              </a:rPr>
              <a:t>famd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BB608D85-E69A-6B30-EB2F-35A971FA8684}"/>
              </a:ext>
            </a:extLst>
          </p:cNvPr>
          <p:cNvCxnSpPr/>
          <p:nvPr/>
        </p:nvCxnSpPr>
        <p:spPr>
          <a:xfrm>
            <a:off x="-30822" y="3082247"/>
            <a:ext cx="9246742" cy="0"/>
          </a:xfrm>
          <a:prstGeom prst="line">
            <a:avLst/>
          </a:prstGeom>
          <a:ln w="254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AAF03E7-0582-ACA9-AE55-A1F2B089C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4" y="1242948"/>
            <a:ext cx="4644521" cy="3786219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83181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>
          <a:extLst>
            <a:ext uri="{FF2B5EF4-FFF2-40B4-BE49-F238E27FC236}">
              <a16:creationId xmlns:a16="http://schemas.microsoft.com/office/drawing/2014/main" id="{4B7F90CD-34D1-080E-F1BC-D38F3C885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3">
            <a:extLst>
              <a:ext uri="{FF2B5EF4-FFF2-40B4-BE49-F238E27FC236}">
                <a16:creationId xmlns:a16="http://schemas.microsoft.com/office/drawing/2014/main" id="{FFBE2ED6-754C-4ADD-3D52-24A4E57C3C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Unsupervised Learning – robust clustering</a:t>
            </a:r>
            <a:endParaRPr lang="it-IT" sz="24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AE596E-085D-1715-AA41-3FC47E2CE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7" r="124" b="-3"/>
          <a:stretch/>
        </p:blipFill>
        <p:spPr bwMode="auto">
          <a:xfrm>
            <a:off x="7872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7DF13C1-6259-34ED-21CB-F1C07A54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6" r="5" b="5"/>
          <a:stretch/>
        </p:blipFill>
        <p:spPr bwMode="auto">
          <a:xfrm>
            <a:off x="47757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4986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3"/>
          <p:cNvSpPr txBox="1">
            <a:spLocks noGrp="1"/>
          </p:cNvSpPr>
          <p:nvPr>
            <p:ph type="title"/>
          </p:nvPr>
        </p:nvSpPr>
        <p:spPr>
          <a:xfrm>
            <a:off x="1425600" y="2283425"/>
            <a:ext cx="3146400" cy="839100"/>
          </a:xfrm>
          <a:prstGeom prst="rect">
            <a:avLst/>
          </a:prstGeom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</a:t>
            </a:r>
            <a:endParaRPr dirty="0"/>
          </a:p>
        </p:txBody>
      </p:sp>
      <p:sp>
        <p:nvSpPr>
          <p:cNvPr id="485" name="Google Shape;485;p53"/>
          <p:cNvSpPr txBox="1">
            <a:spLocks noGrp="1"/>
          </p:cNvSpPr>
          <p:nvPr>
            <p:ph type="title" idx="2"/>
          </p:nvPr>
        </p:nvSpPr>
        <p:spPr>
          <a:xfrm>
            <a:off x="1605175" y="951925"/>
            <a:ext cx="2789100" cy="83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(0,0,3)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>
            <a:spLocks noGrp="1"/>
          </p:cNvSpPr>
          <p:nvPr>
            <p:ph type="title" idx="15"/>
          </p:nvPr>
        </p:nvSpPr>
        <p:spPr>
          <a:xfrm>
            <a:off x="713225" y="546292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Supervised learning – the models</a:t>
            </a:r>
            <a:endParaRPr dirty="0"/>
          </a:p>
        </p:txBody>
      </p:sp>
      <p:sp>
        <p:nvSpPr>
          <p:cNvPr id="495" name="Google Shape;495;p54"/>
          <p:cNvSpPr txBox="1">
            <a:spLocks noGrp="1"/>
          </p:cNvSpPr>
          <p:nvPr>
            <p:ph type="subTitle" idx="1"/>
          </p:nvPr>
        </p:nvSpPr>
        <p:spPr>
          <a:xfrm>
            <a:off x="713075" y="1740925"/>
            <a:ext cx="2291400" cy="3057106"/>
          </a:xfrm>
          <a:prstGeom prst="rect">
            <a:avLst/>
          </a:prstGeom>
        </p:spPr>
        <p:txBody>
          <a:bodyPr spcFirstLastPara="1" wrap="square" lIns="182875" tIns="182875" rIns="18287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</a:t>
            </a:r>
            <a:r>
              <a:rPr lang="en" dirty="0" err="1"/>
              <a:t>ith</a:t>
            </a:r>
            <a:r>
              <a:rPr lang="en" dirty="0"/>
              <a:t> and without HC1 Covariance Type</a:t>
            </a:r>
            <a:endParaRPr dirty="0"/>
          </a:p>
        </p:txBody>
      </p:sp>
      <p:sp>
        <p:nvSpPr>
          <p:cNvPr id="496" name="Google Shape;496;p54"/>
          <p:cNvSpPr txBox="1">
            <a:spLocks noGrp="1"/>
          </p:cNvSpPr>
          <p:nvPr>
            <p:ph type="subTitle" idx="2"/>
          </p:nvPr>
        </p:nvSpPr>
        <p:spPr>
          <a:xfrm>
            <a:off x="3426224" y="1740925"/>
            <a:ext cx="2291400" cy="3057106"/>
          </a:xfrm>
          <a:prstGeom prst="rect">
            <a:avLst/>
          </a:prstGeom>
        </p:spPr>
        <p:txBody>
          <a:bodyPr spcFirstLastPara="1" wrap="square" lIns="182875" tIns="182875" rIns="18287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mitigate overfitting</a:t>
            </a:r>
            <a:endParaRPr dirty="0"/>
          </a:p>
        </p:txBody>
      </p:sp>
      <p:sp>
        <p:nvSpPr>
          <p:cNvPr id="497" name="Google Shape;497;p54"/>
          <p:cNvSpPr txBox="1">
            <a:spLocks noGrp="1"/>
          </p:cNvSpPr>
          <p:nvPr>
            <p:ph type="subTitle" idx="3"/>
          </p:nvPr>
        </p:nvSpPr>
        <p:spPr>
          <a:xfrm>
            <a:off x="6139375" y="1740925"/>
            <a:ext cx="2291400" cy="3057106"/>
          </a:xfrm>
          <a:prstGeom prst="rect">
            <a:avLst/>
          </a:prstGeom>
        </p:spPr>
        <p:txBody>
          <a:bodyPr spcFirstLastPara="1" wrap="square" lIns="182875" tIns="182875" rIns="182875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Combining fixed and random effects</a:t>
            </a:r>
            <a:endParaRPr dirty="0"/>
          </a:p>
        </p:txBody>
      </p:sp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20425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Logistic regression</a:t>
            </a:r>
            <a:endParaRPr dirty="0"/>
          </a:p>
        </p:txBody>
      </p:sp>
      <p:sp>
        <p:nvSpPr>
          <p:cNvPr id="499" name="Google Shape;499;p54"/>
          <p:cNvSpPr txBox="1">
            <a:spLocks noGrp="1"/>
          </p:cNvSpPr>
          <p:nvPr>
            <p:ph type="title" idx="7"/>
          </p:nvPr>
        </p:nvSpPr>
        <p:spPr>
          <a:xfrm>
            <a:off x="3433643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title" idx="8"/>
          </p:nvPr>
        </p:nvSpPr>
        <p:spPr>
          <a:xfrm>
            <a:off x="6139372" y="1844941"/>
            <a:ext cx="2276700" cy="4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Mixed Effect Model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/>
          <p:nvPr/>
        </p:nvSpPr>
        <p:spPr>
          <a:xfrm>
            <a:off x="-4662450" y="-2486650"/>
            <a:ext cx="2175900" cy="90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5"/>
          <p:cNvSpPr txBox="1">
            <a:spLocks noGrp="1"/>
          </p:cNvSpPr>
          <p:nvPr>
            <p:ph type="title"/>
          </p:nvPr>
        </p:nvSpPr>
        <p:spPr>
          <a:xfrm>
            <a:off x="518016" y="1635349"/>
            <a:ext cx="4053984" cy="1487991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</a:t>
            </a:r>
            <a:r>
              <a:rPr lang="it-IT" dirty="0"/>
              <a:t>u</a:t>
            </a:r>
            <a:r>
              <a:rPr lang="en" dirty="0" err="1"/>
              <a:t>pervised</a:t>
            </a:r>
            <a:r>
              <a:rPr lang="en" dirty="0"/>
              <a:t> learning - Summary</a:t>
            </a:r>
            <a:endParaRPr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5DF818E-3019-1E2D-618A-289F22110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209" y="0"/>
            <a:ext cx="440213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6"/>
          <p:cNvSpPr txBox="1">
            <a:spLocks noGrp="1"/>
          </p:cNvSpPr>
          <p:nvPr>
            <p:ph type="title"/>
          </p:nvPr>
        </p:nvSpPr>
        <p:spPr>
          <a:xfrm>
            <a:off x="2960700" y="1218525"/>
            <a:ext cx="3222600" cy="3222600"/>
          </a:xfrm>
          <a:prstGeom prst="rect">
            <a:avLst/>
          </a:prstGeom>
        </p:spPr>
        <p:txBody>
          <a:bodyPr spcFirstLastPara="1" wrap="square" lIns="36575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7"/>
          <p:cNvSpPr txBox="1">
            <a:spLocks noGrp="1"/>
          </p:cNvSpPr>
          <p:nvPr>
            <p:ph type="title" idx="8"/>
          </p:nvPr>
        </p:nvSpPr>
        <p:spPr>
          <a:xfrm>
            <a:off x="713225" y="546292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W</a:t>
            </a:r>
            <a:r>
              <a:rPr lang="en" dirty="0"/>
              <a:t>e fought hard, but…</a:t>
            </a:r>
            <a:endParaRPr dirty="0"/>
          </a:p>
        </p:txBody>
      </p:sp>
      <p:sp>
        <p:nvSpPr>
          <p:cNvPr id="577" name="Google Shape;577;p57"/>
          <p:cNvSpPr txBox="1">
            <a:spLocks noGrp="1"/>
          </p:cNvSpPr>
          <p:nvPr>
            <p:ph type="subTitle" idx="7"/>
          </p:nvPr>
        </p:nvSpPr>
        <p:spPr>
          <a:xfrm>
            <a:off x="6507424" y="3840524"/>
            <a:ext cx="2359291" cy="972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THE DATASET DID NOT CONTAIN ENOUGH INFORMATION FOR THE ANALYSIS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78" name="Google Shape;578;p57"/>
          <p:cNvSpPr txBox="1">
            <a:spLocks noGrp="1"/>
          </p:cNvSpPr>
          <p:nvPr>
            <p:ph type="title"/>
          </p:nvPr>
        </p:nvSpPr>
        <p:spPr>
          <a:xfrm>
            <a:off x="713225" y="1849363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Process</a:t>
            </a:r>
            <a:endParaRPr dirty="0"/>
          </a:p>
        </p:txBody>
      </p:sp>
      <p:sp>
        <p:nvSpPr>
          <p:cNvPr id="579" name="Google Shape;579;p57"/>
          <p:cNvSpPr txBox="1">
            <a:spLocks noGrp="1"/>
          </p:cNvSpPr>
          <p:nvPr>
            <p:ph type="subTitle" idx="1"/>
          </p:nvPr>
        </p:nvSpPr>
        <p:spPr>
          <a:xfrm>
            <a:off x="236306" y="2227992"/>
            <a:ext cx="2400219" cy="761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All the methods have been implemented properly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80" name="Google Shape;580;p57"/>
          <p:cNvSpPr txBox="1">
            <a:spLocks noGrp="1"/>
          </p:cNvSpPr>
          <p:nvPr>
            <p:ph type="title" idx="2"/>
          </p:nvPr>
        </p:nvSpPr>
        <p:spPr>
          <a:xfrm>
            <a:off x="713225" y="3456977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581" name="Google Shape;581;p57"/>
          <p:cNvSpPr txBox="1">
            <a:spLocks noGrp="1"/>
          </p:cNvSpPr>
          <p:nvPr>
            <p:ph type="subTitle" idx="3"/>
          </p:nvPr>
        </p:nvSpPr>
        <p:spPr>
          <a:xfrm>
            <a:off x="113016" y="3840524"/>
            <a:ext cx="2523509" cy="756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bg2"/>
                </a:solidFill>
              </a:rPr>
              <a:t>The respective data categories have been treated coherently 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82" name="Google Shape;582;p57"/>
          <p:cNvSpPr txBox="1">
            <a:spLocks noGrp="1"/>
          </p:cNvSpPr>
          <p:nvPr>
            <p:ph type="title" idx="4"/>
          </p:nvPr>
        </p:nvSpPr>
        <p:spPr>
          <a:xfrm>
            <a:off x="6507425" y="1849350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Analytic Pipeline</a:t>
            </a:r>
            <a:endParaRPr dirty="0"/>
          </a:p>
        </p:txBody>
      </p:sp>
      <p:sp>
        <p:nvSpPr>
          <p:cNvPr id="583" name="Google Shape;583;p57"/>
          <p:cNvSpPr txBox="1">
            <a:spLocks noGrp="1"/>
          </p:cNvSpPr>
          <p:nvPr>
            <p:ph type="subTitle" idx="5"/>
          </p:nvPr>
        </p:nvSpPr>
        <p:spPr>
          <a:xfrm>
            <a:off x="6507425" y="2228005"/>
            <a:ext cx="1923300" cy="6986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The steps have been planned in a sensible way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584" name="Google Shape;584;p57"/>
          <p:cNvSpPr txBox="1">
            <a:spLocks noGrp="1"/>
          </p:cNvSpPr>
          <p:nvPr>
            <p:ph type="title" idx="6"/>
          </p:nvPr>
        </p:nvSpPr>
        <p:spPr>
          <a:xfrm>
            <a:off x="6507425" y="3456975"/>
            <a:ext cx="1923300" cy="5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The DATA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585" name="Google Shape;585;p57"/>
          <p:cNvCxnSpPr>
            <a:stCxn id="578" idx="1"/>
          </p:cNvCxnSpPr>
          <p:nvPr/>
        </p:nvCxnSpPr>
        <p:spPr>
          <a:xfrm rot="10800000">
            <a:off x="-57475" y="2124763"/>
            <a:ext cx="770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57"/>
          <p:cNvCxnSpPr/>
          <p:nvPr/>
        </p:nvCxnSpPr>
        <p:spPr>
          <a:xfrm rot="10800000">
            <a:off x="-150775" y="3732376"/>
            <a:ext cx="864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57"/>
          <p:cNvCxnSpPr>
            <a:stCxn id="582" idx="3"/>
          </p:cNvCxnSpPr>
          <p:nvPr/>
        </p:nvCxnSpPr>
        <p:spPr>
          <a:xfrm>
            <a:off x="8430725" y="2124750"/>
            <a:ext cx="777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57"/>
          <p:cNvCxnSpPr>
            <a:stCxn id="584" idx="3"/>
          </p:cNvCxnSpPr>
          <p:nvPr/>
        </p:nvCxnSpPr>
        <p:spPr>
          <a:xfrm>
            <a:off x="8430725" y="3732375"/>
            <a:ext cx="7491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magine 2" descr="Immagine che contiene clipart, Elementi grafici, grafica, illustrazione&#10;&#10;Descrizione generata automaticamente">
            <a:extLst>
              <a:ext uri="{FF2B5EF4-FFF2-40B4-BE49-F238E27FC236}">
                <a16:creationId xmlns:a16="http://schemas.microsoft.com/office/drawing/2014/main" id="{B5524740-BB0C-5EF3-E5F9-0CD63B47F0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69575" y="1452293"/>
            <a:ext cx="1546558" cy="1553842"/>
          </a:xfrm>
          <a:prstGeom prst="rect">
            <a:avLst/>
          </a:prstGeom>
        </p:spPr>
      </p:pic>
      <p:pic>
        <p:nvPicPr>
          <p:cNvPr id="5" name="Elemento grafico 4" descr="Piramide con livelli con riempimento a tinta unita">
            <a:extLst>
              <a:ext uri="{FF2B5EF4-FFF2-40B4-BE49-F238E27FC236}">
                <a16:creationId xmlns:a16="http://schemas.microsoft.com/office/drawing/2014/main" id="{420985AC-578F-B43E-92C7-6225B34104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2516" y="3108889"/>
            <a:ext cx="1363184" cy="1363184"/>
          </a:xfrm>
          <a:prstGeom prst="rect">
            <a:avLst/>
          </a:prstGeom>
        </p:spPr>
      </p:pic>
      <p:pic>
        <p:nvPicPr>
          <p:cNvPr id="7" name="Elemento grafico 6" descr="Presentazione con grafico a barre con riempimento a tinta unita">
            <a:extLst>
              <a:ext uri="{FF2B5EF4-FFF2-40B4-BE49-F238E27FC236}">
                <a16:creationId xmlns:a16="http://schemas.microsoft.com/office/drawing/2014/main" id="{8CAA3507-217D-DEC1-70C3-A876D7BD42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08288" y="1563489"/>
            <a:ext cx="1363146" cy="1363146"/>
          </a:xfrm>
          <a:prstGeom prst="rect">
            <a:avLst/>
          </a:prstGeom>
        </p:spPr>
      </p:pic>
      <p:pic>
        <p:nvPicPr>
          <p:cNvPr id="11" name="Elemento grafico 10" descr="Server contorno">
            <a:extLst>
              <a:ext uri="{FF2B5EF4-FFF2-40B4-BE49-F238E27FC236}">
                <a16:creationId xmlns:a16="http://schemas.microsoft.com/office/drawing/2014/main" id="{35EA5B1A-23E9-5039-4E41-BB994A5506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5043" y="3252328"/>
            <a:ext cx="1176391" cy="1176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" grpId="0" build="p"/>
      <p:bldP spid="578" grpId="0"/>
      <p:bldP spid="579" grpId="0" build="p"/>
      <p:bldP spid="580" grpId="0"/>
      <p:bldP spid="581" grpId="0" build="p"/>
      <p:bldP spid="582" grpId="0"/>
      <p:bldP spid="583" grpId="0" build="p"/>
      <p:bldP spid="5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7"/>
          <p:cNvSpPr txBox="1">
            <a:spLocks noGrp="1"/>
          </p:cNvSpPr>
          <p:nvPr>
            <p:ph type="title"/>
          </p:nvPr>
        </p:nvSpPr>
        <p:spPr>
          <a:xfrm>
            <a:off x="657546" y="403126"/>
            <a:ext cx="7828907" cy="20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The group</a:t>
            </a:r>
            <a:endParaRPr sz="9600" dirty="0"/>
          </a:p>
        </p:txBody>
      </p:sp>
      <p:sp>
        <p:nvSpPr>
          <p:cNvPr id="200" name="Google Shape;200;p37"/>
          <p:cNvSpPr txBox="1">
            <a:spLocks noGrp="1"/>
          </p:cNvSpPr>
          <p:nvPr>
            <p:ph type="subTitle" idx="1"/>
          </p:nvPr>
        </p:nvSpPr>
        <p:spPr>
          <a:xfrm>
            <a:off x="2182050" y="1883933"/>
            <a:ext cx="4779900" cy="2702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 err="1"/>
              <a:t>Casalingo</a:t>
            </a:r>
            <a:r>
              <a:rPr lang="en" sz="3200" dirty="0"/>
              <a:t> Fabio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/>
              <a:t>Coaro Michele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/>
              <a:t>El Kouch </a:t>
            </a:r>
            <a:r>
              <a:rPr lang="en" sz="3200" dirty="0" err="1"/>
              <a:t>Inas</a:t>
            </a:r>
            <a:endParaRPr lang="en" sz="3200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dirty="0" err="1"/>
              <a:t>Zanone</a:t>
            </a:r>
            <a:r>
              <a:rPr lang="en" sz="3200" dirty="0"/>
              <a:t> Edoardo</a:t>
            </a:r>
            <a:endParaRPr sz="32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 idx="6"/>
          </p:nvPr>
        </p:nvSpPr>
        <p:spPr>
          <a:xfrm>
            <a:off x="713225" y="546292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subTitle" idx="1"/>
          </p:nvPr>
        </p:nvSpPr>
        <p:spPr>
          <a:xfrm>
            <a:off x="5893288" y="2734627"/>
            <a:ext cx="1754100" cy="63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evaluation and final remarks</a:t>
            </a:r>
            <a:endParaRPr dirty="0"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4"/>
          </p:nvPr>
        </p:nvSpPr>
        <p:spPr>
          <a:xfrm>
            <a:off x="1513997" y="2741023"/>
            <a:ext cx="1754100" cy="63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</a:p>
        </p:txBody>
      </p:sp>
      <p:sp>
        <p:nvSpPr>
          <p:cNvPr id="208" name="Google Shape;208;p38"/>
          <p:cNvSpPr txBox="1">
            <a:spLocks noGrp="1"/>
          </p:cNvSpPr>
          <p:nvPr>
            <p:ph type="subTitle" idx="5"/>
          </p:nvPr>
        </p:nvSpPr>
        <p:spPr>
          <a:xfrm>
            <a:off x="3603049" y="2749601"/>
            <a:ext cx="1945068" cy="6306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Outlier Treatment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Unsupervised Learning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Supervised Learning</a:t>
            </a:r>
            <a:endParaRPr dirty="0"/>
          </a:p>
        </p:txBody>
      </p:sp>
      <p:sp>
        <p:nvSpPr>
          <p:cNvPr id="209" name="Google Shape;209;p38"/>
          <p:cNvSpPr txBox="1">
            <a:spLocks noGrp="1"/>
          </p:cNvSpPr>
          <p:nvPr>
            <p:ph type="title" idx="2"/>
          </p:nvPr>
        </p:nvSpPr>
        <p:spPr>
          <a:xfrm>
            <a:off x="3798616" y="1619475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(0,0,2)</a:t>
            </a:r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title" idx="3"/>
          </p:nvPr>
        </p:nvSpPr>
        <p:spPr>
          <a:xfrm>
            <a:off x="5991006" y="1621620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(0,0,3)</a:t>
            </a:r>
            <a:endParaRPr/>
          </a:p>
        </p:txBody>
      </p:sp>
      <p:sp>
        <p:nvSpPr>
          <p:cNvPr id="211" name="Google Shape;211;p38"/>
          <p:cNvSpPr txBox="1">
            <a:spLocks noGrp="1"/>
          </p:cNvSpPr>
          <p:nvPr>
            <p:ph type="title"/>
          </p:nvPr>
        </p:nvSpPr>
        <p:spPr>
          <a:xfrm>
            <a:off x="1603200" y="1621615"/>
            <a:ext cx="1549800" cy="59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(0,0,1)</a:t>
            </a:r>
            <a:endParaRPr/>
          </a:p>
        </p:txBody>
      </p:sp>
      <p:sp>
        <p:nvSpPr>
          <p:cNvPr id="212" name="Google Shape;212;p38"/>
          <p:cNvSpPr txBox="1">
            <a:spLocks noGrp="1"/>
          </p:cNvSpPr>
          <p:nvPr>
            <p:ph type="title" idx="7"/>
          </p:nvPr>
        </p:nvSpPr>
        <p:spPr>
          <a:xfrm>
            <a:off x="148425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213" name="Google Shape;213;p38"/>
          <p:cNvSpPr txBox="1">
            <a:spLocks noGrp="1"/>
          </p:cNvSpPr>
          <p:nvPr>
            <p:ph type="title" idx="8"/>
          </p:nvPr>
        </p:nvSpPr>
        <p:spPr>
          <a:xfrm>
            <a:off x="369810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Analysis</a:t>
            </a:r>
            <a:endParaRPr dirty="0"/>
          </a:p>
        </p:txBody>
      </p:sp>
      <p:sp>
        <p:nvSpPr>
          <p:cNvPr id="214" name="Google Shape;214;p38"/>
          <p:cNvSpPr txBox="1">
            <a:spLocks noGrp="1"/>
          </p:cNvSpPr>
          <p:nvPr>
            <p:ph type="title" idx="9"/>
          </p:nvPr>
        </p:nvSpPr>
        <p:spPr>
          <a:xfrm>
            <a:off x="5872050" y="2169800"/>
            <a:ext cx="17877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pic>
        <p:nvPicPr>
          <p:cNvPr id="7" name="Immagine 6" descr="Un calendario sopra una superficie gialla piatta">
            <a:extLst>
              <a:ext uri="{FF2B5EF4-FFF2-40B4-BE49-F238E27FC236}">
                <a16:creationId xmlns:a16="http://schemas.microsoft.com/office/drawing/2014/main" id="{9555D552-7270-2BD8-B2E5-05D63C12A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793308"/>
            <a:ext cx="9153567" cy="61023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 txBox="1">
            <a:spLocks noGrp="1"/>
          </p:cNvSpPr>
          <p:nvPr>
            <p:ph type="title"/>
          </p:nvPr>
        </p:nvSpPr>
        <p:spPr>
          <a:xfrm>
            <a:off x="2998775" y="2283425"/>
            <a:ext cx="3146400" cy="839100"/>
          </a:xfrm>
          <a:prstGeom prst="rect">
            <a:avLst/>
          </a:prstGeom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Dataset</a:t>
            </a:r>
            <a:endParaRPr dirty="0"/>
          </a:p>
        </p:txBody>
      </p:sp>
      <p:sp>
        <p:nvSpPr>
          <p:cNvPr id="221" name="Google Shape;221;p39"/>
          <p:cNvSpPr txBox="1">
            <a:spLocks noGrp="1"/>
          </p:cNvSpPr>
          <p:nvPr>
            <p:ph type="title" idx="2"/>
          </p:nvPr>
        </p:nvSpPr>
        <p:spPr>
          <a:xfrm>
            <a:off x="3178350" y="951925"/>
            <a:ext cx="2789100" cy="83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(0,0,1)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0;p39">
            <a:extLst>
              <a:ext uri="{FF2B5EF4-FFF2-40B4-BE49-F238E27FC236}">
                <a16:creationId xmlns:a16="http://schemas.microsoft.com/office/drawing/2014/main" id="{3E83D369-EA6A-32B6-8AC9-EFA9DA594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7200" y="541025"/>
            <a:ext cx="7596000" cy="572700"/>
          </a:xfrm>
        </p:spPr>
        <p:txBody>
          <a:bodyPr spcFirstLastPara="1" wrap="square" lIns="228600" tIns="91425" rIns="9142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Structure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4986DF-77C0-4D99-EF39-95AE882ED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513"/>
          <a:stretch/>
        </p:blipFill>
        <p:spPr bwMode="auto">
          <a:xfrm>
            <a:off x="7872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2B2E560-5B4D-D9CF-A58F-CFD09CB5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89" r="3" b="6431"/>
          <a:stretch/>
        </p:blipFill>
        <p:spPr bwMode="auto">
          <a:xfrm>
            <a:off x="4775700" y="1304225"/>
            <a:ext cx="3607500" cy="3264408"/>
          </a:xfrm>
          <a:prstGeom prst="rect">
            <a:avLst/>
          </a:prstGeom>
          <a:solidFill>
            <a:srgbClr val="FFFFFF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>
            <a:spLocks noGrp="1"/>
          </p:cNvSpPr>
          <p:nvPr>
            <p:ph type="title"/>
          </p:nvPr>
        </p:nvSpPr>
        <p:spPr>
          <a:xfrm>
            <a:off x="774000" y="551299"/>
            <a:ext cx="7596000" cy="572700"/>
          </a:xfrm>
        </p:spPr>
        <p:txBody>
          <a:bodyPr spcFirstLastPara="1" wrap="square" lIns="91425" tIns="91425" rIns="182875" bIns="91425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Ch</a:t>
            </a:r>
            <a:r>
              <a:rPr lang="it-IT" sz="2400" err="1"/>
              <a:t>allenges</a:t>
            </a:r>
            <a:r>
              <a:rPr lang="it-IT" sz="2400"/>
              <a:t> of the dataset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2DDEA8A-1249-CA36-D33E-CFB875D73CE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253447" y="1777429"/>
            <a:ext cx="7859730" cy="1407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37" name="Google Shape;235;p41">
            <a:extLst>
              <a:ext uri="{FF2B5EF4-FFF2-40B4-BE49-F238E27FC236}">
                <a16:creationId xmlns:a16="http://schemas.microsoft.com/office/drawing/2014/main" id="{01C486C9-4B86-31C4-0410-9DABA9819D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993185"/>
              </p:ext>
            </p:extLst>
          </p:nvPr>
        </p:nvGraphicFramePr>
        <p:xfrm>
          <a:off x="774000" y="1247289"/>
          <a:ext cx="7596000" cy="326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Google Shape;240;p42"/>
          <p:cNvCxnSpPr/>
          <p:nvPr/>
        </p:nvCxnSpPr>
        <p:spPr>
          <a:xfrm>
            <a:off x="1602900" y="2569325"/>
            <a:ext cx="59967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42"/>
          <p:cNvSpPr txBox="1">
            <a:spLocks noGrp="1"/>
          </p:cNvSpPr>
          <p:nvPr>
            <p:ph type="title"/>
          </p:nvPr>
        </p:nvSpPr>
        <p:spPr>
          <a:xfrm>
            <a:off x="713225" y="546292"/>
            <a:ext cx="77175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Preparation</a:t>
            </a:r>
            <a:endParaRPr dirty="0"/>
          </a:p>
        </p:txBody>
      </p:sp>
      <p:sp>
        <p:nvSpPr>
          <p:cNvPr id="242" name="Google Shape;242;p42"/>
          <p:cNvSpPr txBox="1">
            <a:spLocks noGrp="1"/>
          </p:cNvSpPr>
          <p:nvPr>
            <p:ph type="subTitle" idx="4294967295"/>
          </p:nvPr>
        </p:nvSpPr>
        <p:spPr>
          <a:xfrm>
            <a:off x="700175" y="3861400"/>
            <a:ext cx="1839300" cy="5727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Qualitative into quantitative variables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3" name="Google Shape;243;p42"/>
          <p:cNvSpPr txBox="1">
            <a:spLocks noGrp="1"/>
          </p:cNvSpPr>
          <p:nvPr>
            <p:ph type="subTitle" idx="4294967295"/>
          </p:nvPr>
        </p:nvSpPr>
        <p:spPr>
          <a:xfrm>
            <a:off x="4637108" y="3861375"/>
            <a:ext cx="1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Exclude less relevant data in supervised approach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4" name="Google Shape;244;p42"/>
          <p:cNvSpPr txBox="1">
            <a:spLocks noGrp="1"/>
          </p:cNvSpPr>
          <p:nvPr>
            <p:ph type="subTitle" idx="4294967295"/>
          </p:nvPr>
        </p:nvSpPr>
        <p:spPr>
          <a:xfrm>
            <a:off x="6605575" y="3861400"/>
            <a:ext cx="183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 err="1">
                <a:solidFill>
                  <a:schemeClr val="lt1"/>
                </a:solidFill>
              </a:rPr>
              <a:t>R</a:t>
            </a:r>
            <a:r>
              <a:rPr lang="en" dirty="0" err="1">
                <a:solidFill>
                  <a:schemeClr val="lt1"/>
                </a:solidFill>
              </a:rPr>
              <a:t>eplacing</a:t>
            </a:r>
            <a:r>
              <a:rPr lang="en" dirty="0">
                <a:solidFill>
                  <a:schemeClr val="lt1"/>
                </a:solidFill>
              </a:rPr>
              <a:t> missing values with underscores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5" name="Google Shape;245;p42"/>
          <p:cNvSpPr txBox="1">
            <a:spLocks noGrp="1"/>
          </p:cNvSpPr>
          <p:nvPr>
            <p:ph type="subTitle" idx="4294967295"/>
          </p:nvPr>
        </p:nvSpPr>
        <p:spPr>
          <a:xfrm>
            <a:off x="2668641" y="3861400"/>
            <a:ext cx="190333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>
                <a:solidFill>
                  <a:schemeClr val="lt1"/>
                </a:solidFill>
              </a:rPr>
              <a:t>I</a:t>
            </a:r>
            <a:r>
              <a:rPr lang="en" dirty="0" err="1">
                <a:solidFill>
                  <a:schemeClr val="lt1"/>
                </a:solidFill>
              </a:rPr>
              <a:t>dentified</a:t>
            </a:r>
            <a:r>
              <a:rPr lang="en" dirty="0">
                <a:solidFill>
                  <a:schemeClr val="lt1"/>
                </a:solidFill>
              </a:rPr>
              <a:t> in </a:t>
            </a:r>
            <a:r>
              <a:rPr lang="en" dirty="0" err="1">
                <a:solidFill>
                  <a:schemeClr val="lt1"/>
                </a:solidFill>
              </a:rPr>
              <a:t>likeliho</a:t>
            </a:r>
            <a:r>
              <a:rPr lang="it-IT" dirty="0">
                <a:solidFill>
                  <a:schemeClr val="lt1"/>
                </a:solidFill>
              </a:rPr>
              <a:t>o</a:t>
            </a:r>
            <a:r>
              <a:rPr lang="en" dirty="0">
                <a:solidFill>
                  <a:schemeClr val="lt1"/>
                </a:solidFill>
              </a:rPr>
              <a:t>d of changing occupation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46" name="Google Shape;246;p42"/>
          <p:cNvSpPr txBox="1">
            <a:spLocks noGrp="1"/>
          </p:cNvSpPr>
          <p:nvPr>
            <p:ph type="title" idx="4294967295"/>
          </p:nvPr>
        </p:nvSpPr>
        <p:spPr>
          <a:xfrm>
            <a:off x="700175" y="3316826"/>
            <a:ext cx="17348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Mapping</a:t>
            </a:r>
            <a:endParaRPr sz="30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7" name="Google Shape;247;p42"/>
          <p:cNvSpPr txBox="1">
            <a:spLocks noGrp="1"/>
          </p:cNvSpPr>
          <p:nvPr>
            <p:ph type="title" idx="4294967295"/>
          </p:nvPr>
        </p:nvSpPr>
        <p:spPr>
          <a:xfrm>
            <a:off x="2730741" y="3373642"/>
            <a:ext cx="17348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Variable of Interest</a:t>
            </a:r>
            <a:endParaRPr sz="16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8" name="Google Shape;248;p42"/>
          <p:cNvSpPr txBox="1">
            <a:spLocks noGrp="1"/>
          </p:cNvSpPr>
          <p:nvPr>
            <p:ph type="title" idx="4294967295"/>
          </p:nvPr>
        </p:nvSpPr>
        <p:spPr>
          <a:xfrm>
            <a:off x="4999158" y="3327098"/>
            <a:ext cx="10728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Column removal</a:t>
            </a:r>
            <a:endParaRPr sz="20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49" name="Google Shape;249;p42"/>
          <p:cNvSpPr txBox="1">
            <a:spLocks noGrp="1"/>
          </p:cNvSpPr>
          <p:nvPr>
            <p:ph type="title" idx="4294967295"/>
          </p:nvPr>
        </p:nvSpPr>
        <p:spPr>
          <a:xfrm>
            <a:off x="6605575" y="3327100"/>
            <a:ext cx="2030566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Standardization</a:t>
            </a:r>
            <a:endParaRPr sz="1800" dirty="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grpSp>
        <p:nvGrpSpPr>
          <p:cNvPr id="250" name="Google Shape;250;p42"/>
          <p:cNvGrpSpPr/>
          <p:nvPr/>
        </p:nvGrpSpPr>
        <p:grpSpPr>
          <a:xfrm>
            <a:off x="1331450" y="2282687"/>
            <a:ext cx="563398" cy="563398"/>
            <a:chOff x="767250" y="1979400"/>
            <a:chExt cx="711900" cy="711900"/>
          </a:xfrm>
        </p:grpSpPr>
        <p:sp>
          <p:nvSpPr>
            <p:cNvPr id="251" name="Google Shape;251;p42"/>
            <p:cNvSpPr/>
            <p:nvPr/>
          </p:nvSpPr>
          <p:spPr>
            <a:xfrm>
              <a:off x="767250" y="1979400"/>
              <a:ext cx="711900" cy="711900"/>
            </a:xfrm>
            <a:prstGeom prst="rect">
              <a:avLst/>
            </a:prstGeom>
            <a:solidFill>
              <a:srgbClr val="5F4D8B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 rot="-5400000">
              <a:off x="1016416" y="2229582"/>
              <a:ext cx="438900" cy="43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1321225" y="2525425"/>
              <a:ext cx="82800" cy="8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2"/>
          <p:cNvGrpSpPr/>
          <p:nvPr/>
        </p:nvGrpSpPr>
        <p:grpSpPr>
          <a:xfrm>
            <a:off x="3282052" y="2282687"/>
            <a:ext cx="563398" cy="563398"/>
            <a:chOff x="2502875" y="1979400"/>
            <a:chExt cx="711900" cy="711900"/>
          </a:xfrm>
        </p:grpSpPr>
        <p:sp>
          <p:nvSpPr>
            <p:cNvPr id="255" name="Google Shape;255;p42"/>
            <p:cNvSpPr/>
            <p:nvPr/>
          </p:nvSpPr>
          <p:spPr>
            <a:xfrm>
              <a:off x="2502875" y="1979400"/>
              <a:ext cx="711900" cy="711900"/>
            </a:xfrm>
            <a:prstGeom prst="rect">
              <a:avLst/>
            </a:prstGeom>
            <a:solidFill>
              <a:srgbClr val="FF7062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2"/>
            <p:cNvSpPr/>
            <p:nvPr/>
          </p:nvSpPr>
          <p:spPr>
            <a:xfrm rot="-5400000">
              <a:off x="2752255" y="2227970"/>
              <a:ext cx="438900" cy="43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3059300" y="2525425"/>
              <a:ext cx="82800" cy="8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42"/>
          <p:cNvGrpSpPr/>
          <p:nvPr/>
        </p:nvGrpSpPr>
        <p:grpSpPr>
          <a:xfrm>
            <a:off x="5257531" y="2282687"/>
            <a:ext cx="563398" cy="563398"/>
            <a:chOff x="4287250" y="1979400"/>
            <a:chExt cx="711900" cy="711900"/>
          </a:xfrm>
        </p:grpSpPr>
        <p:sp>
          <p:nvSpPr>
            <p:cNvPr id="259" name="Google Shape;259;p42"/>
            <p:cNvSpPr/>
            <p:nvPr/>
          </p:nvSpPr>
          <p:spPr>
            <a:xfrm>
              <a:off x="4287250" y="1979400"/>
              <a:ext cx="711900" cy="711900"/>
            </a:xfrm>
            <a:prstGeom prst="rect">
              <a:avLst/>
            </a:prstGeom>
            <a:solidFill>
              <a:srgbClr val="0E4E7E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 rot="-5400000">
              <a:off x="4536858" y="2225876"/>
              <a:ext cx="438900" cy="4389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4839972" y="2527478"/>
              <a:ext cx="82800" cy="828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42"/>
          <p:cNvGrpSpPr/>
          <p:nvPr/>
        </p:nvGrpSpPr>
        <p:grpSpPr>
          <a:xfrm>
            <a:off x="7234927" y="2282687"/>
            <a:ext cx="563398" cy="563398"/>
            <a:chOff x="7234927" y="2282687"/>
            <a:chExt cx="563398" cy="563398"/>
          </a:xfrm>
        </p:grpSpPr>
        <p:sp>
          <p:nvSpPr>
            <p:cNvPr id="263" name="Google Shape;263;p42"/>
            <p:cNvSpPr/>
            <p:nvPr/>
          </p:nvSpPr>
          <p:spPr>
            <a:xfrm>
              <a:off x="7234927" y="2282687"/>
              <a:ext cx="563398" cy="563398"/>
            </a:xfrm>
            <a:prstGeom prst="rect">
              <a:avLst/>
            </a:prstGeom>
            <a:solidFill>
              <a:schemeClr val="accent1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7519400" y="2302050"/>
              <a:ext cx="262200" cy="52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2"/>
            <p:cNvSpPr/>
            <p:nvPr/>
          </p:nvSpPr>
          <p:spPr>
            <a:xfrm rot="-5400000">
              <a:off x="7434042" y="2479162"/>
              <a:ext cx="347400" cy="3474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7677201" y="2714811"/>
              <a:ext cx="65528" cy="65528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6"/>
          <p:cNvSpPr txBox="1">
            <a:spLocks noGrp="1"/>
          </p:cNvSpPr>
          <p:nvPr>
            <p:ph type="title"/>
          </p:nvPr>
        </p:nvSpPr>
        <p:spPr>
          <a:xfrm>
            <a:off x="4572000" y="2152200"/>
            <a:ext cx="3146400" cy="985200"/>
          </a:xfrm>
          <a:prstGeom prst="rect">
            <a:avLst/>
          </a:prstGeom>
        </p:spPr>
        <p:txBody>
          <a:bodyPr spcFirstLastPara="1" wrap="square" lIns="22860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800" dirty="0"/>
              <a:t>D</a:t>
            </a:r>
            <a:r>
              <a:rPr lang="en" sz="4800" dirty="0" err="1"/>
              <a:t>ata</a:t>
            </a:r>
            <a:r>
              <a:rPr lang="en" sz="4800" dirty="0"/>
              <a:t> Analysis</a:t>
            </a:r>
            <a:endParaRPr sz="4800" dirty="0"/>
          </a:p>
        </p:txBody>
      </p:sp>
      <p:sp>
        <p:nvSpPr>
          <p:cNvPr id="380" name="Google Shape;380;p46"/>
          <p:cNvSpPr txBox="1">
            <a:spLocks noGrp="1"/>
          </p:cNvSpPr>
          <p:nvPr>
            <p:ph type="title" idx="2"/>
          </p:nvPr>
        </p:nvSpPr>
        <p:spPr>
          <a:xfrm>
            <a:off x="4750650" y="904175"/>
            <a:ext cx="2789100" cy="839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(0,0,2)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/>
          <p:nvPr/>
        </p:nvSpPr>
        <p:spPr>
          <a:xfrm>
            <a:off x="6194450" y="1959750"/>
            <a:ext cx="1224000" cy="1224000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43"/>
          <p:cNvSpPr/>
          <p:nvPr/>
        </p:nvSpPr>
        <p:spPr>
          <a:xfrm>
            <a:off x="1725550" y="1959750"/>
            <a:ext cx="1224000" cy="1224000"/>
          </a:xfrm>
          <a:prstGeom prst="rect">
            <a:avLst/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43"/>
          <p:cNvSpPr txBox="1">
            <a:spLocks noGrp="1"/>
          </p:cNvSpPr>
          <p:nvPr>
            <p:ph type="subTitle" idx="1"/>
          </p:nvPr>
        </p:nvSpPr>
        <p:spPr>
          <a:xfrm>
            <a:off x="1079950" y="3778185"/>
            <a:ext cx="2515200" cy="939000"/>
          </a:xfrm>
          <a:prstGeom prst="rect">
            <a:avLst/>
          </a:prstGeom>
        </p:spPr>
        <p:txBody>
          <a:bodyPr spcFirstLastPara="1" wrap="square" lIns="228600" tIns="228600" rIns="228600" bIns="2286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Cook’s Distance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Mahalanobis</a:t>
            </a:r>
            <a:r>
              <a:rPr lang="en" dirty="0"/>
              <a:t> Distance</a:t>
            </a:r>
            <a:endParaRPr dirty="0"/>
          </a:p>
        </p:txBody>
      </p:sp>
      <p:sp>
        <p:nvSpPr>
          <p:cNvPr id="275" name="Google Shape;275;p43"/>
          <p:cNvSpPr txBox="1">
            <a:spLocks noGrp="1"/>
          </p:cNvSpPr>
          <p:nvPr>
            <p:ph type="subTitle" idx="3"/>
          </p:nvPr>
        </p:nvSpPr>
        <p:spPr>
          <a:xfrm>
            <a:off x="5548850" y="3778185"/>
            <a:ext cx="2515200" cy="939000"/>
          </a:xfrm>
          <a:prstGeom prst="rect">
            <a:avLst/>
          </a:prstGeom>
        </p:spPr>
        <p:txBody>
          <a:bodyPr spcFirstLastPara="1" wrap="square" lIns="228600" tIns="228600" rIns="228600" bIns="2286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Minimum Covariance Determinant</a:t>
            </a:r>
            <a:endParaRPr dirty="0"/>
          </a:p>
        </p:txBody>
      </p:sp>
      <p:sp>
        <p:nvSpPr>
          <p:cNvPr id="276" name="Google Shape;276;p43"/>
          <p:cNvSpPr txBox="1">
            <a:spLocks noGrp="1"/>
          </p:cNvSpPr>
          <p:nvPr>
            <p:ph type="title" idx="4"/>
          </p:nvPr>
        </p:nvSpPr>
        <p:spPr>
          <a:xfrm>
            <a:off x="713225" y="546292"/>
            <a:ext cx="7717500" cy="5781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Outlier treatment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1079950" y="3450313"/>
            <a:ext cx="25152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</a:rPr>
              <a:t>Distances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8" name="Google Shape;278;p43"/>
          <p:cNvSpPr txBox="1">
            <a:spLocks noGrp="1"/>
          </p:cNvSpPr>
          <p:nvPr>
            <p:ph type="title" idx="2"/>
          </p:nvPr>
        </p:nvSpPr>
        <p:spPr>
          <a:xfrm>
            <a:off x="5548847" y="3450313"/>
            <a:ext cx="25152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accent2"/>
                </a:solidFill>
              </a:rPr>
              <a:t>MCD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2012872" y="2246125"/>
            <a:ext cx="649356" cy="651118"/>
          </a:xfrm>
          <a:custGeom>
            <a:avLst/>
            <a:gdLst/>
            <a:ahLst/>
            <a:cxnLst/>
            <a:rect l="l" t="t" r="r" b="b"/>
            <a:pathLst>
              <a:path w="12004" h="12036" extrusionOk="0">
                <a:moveTo>
                  <a:pt x="2805" y="694"/>
                </a:moveTo>
                <a:lnTo>
                  <a:pt x="2805" y="2805"/>
                </a:lnTo>
                <a:lnTo>
                  <a:pt x="662" y="2805"/>
                </a:lnTo>
                <a:lnTo>
                  <a:pt x="662" y="694"/>
                </a:lnTo>
                <a:close/>
                <a:moveTo>
                  <a:pt x="2805" y="3466"/>
                </a:moveTo>
                <a:lnTo>
                  <a:pt x="2805" y="5609"/>
                </a:lnTo>
                <a:lnTo>
                  <a:pt x="662" y="5609"/>
                </a:lnTo>
                <a:lnTo>
                  <a:pt x="662" y="3466"/>
                </a:lnTo>
                <a:close/>
                <a:moveTo>
                  <a:pt x="7908" y="2521"/>
                </a:moveTo>
                <a:lnTo>
                  <a:pt x="9421" y="4033"/>
                </a:lnTo>
                <a:lnTo>
                  <a:pt x="7782" y="5640"/>
                </a:lnTo>
                <a:lnTo>
                  <a:pt x="6302" y="4128"/>
                </a:lnTo>
                <a:lnTo>
                  <a:pt x="7908" y="2521"/>
                </a:lnTo>
                <a:close/>
                <a:moveTo>
                  <a:pt x="5798" y="4663"/>
                </a:moveTo>
                <a:lnTo>
                  <a:pt x="7278" y="6144"/>
                </a:lnTo>
                <a:lnTo>
                  <a:pt x="5766" y="7688"/>
                </a:lnTo>
                <a:lnTo>
                  <a:pt x="4254" y="6207"/>
                </a:lnTo>
                <a:lnTo>
                  <a:pt x="5798" y="4663"/>
                </a:lnTo>
                <a:close/>
                <a:moveTo>
                  <a:pt x="2805" y="6302"/>
                </a:moveTo>
                <a:lnTo>
                  <a:pt x="2805" y="8791"/>
                </a:lnTo>
                <a:cubicBezTo>
                  <a:pt x="2521" y="8570"/>
                  <a:pt x="2111" y="8444"/>
                  <a:pt x="1733" y="8444"/>
                </a:cubicBezTo>
                <a:cubicBezTo>
                  <a:pt x="1324" y="8444"/>
                  <a:pt x="977" y="8570"/>
                  <a:pt x="662" y="8791"/>
                </a:cubicBezTo>
                <a:lnTo>
                  <a:pt x="662" y="6302"/>
                </a:lnTo>
                <a:close/>
                <a:moveTo>
                  <a:pt x="3750" y="6711"/>
                </a:moveTo>
                <a:lnTo>
                  <a:pt x="5230" y="8192"/>
                </a:lnTo>
                <a:lnTo>
                  <a:pt x="3498" y="9925"/>
                </a:lnTo>
                <a:lnTo>
                  <a:pt x="3498" y="6932"/>
                </a:lnTo>
                <a:lnTo>
                  <a:pt x="3750" y="6711"/>
                </a:lnTo>
                <a:close/>
                <a:moveTo>
                  <a:pt x="1733" y="9137"/>
                </a:moveTo>
                <a:cubicBezTo>
                  <a:pt x="2332" y="9137"/>
                  <a:pt x="2805" y="9610"/>
                  <a:pt x="2805" y="10208"/>
                </a:cubicBezTo>
                <a:cubicBezTo>
                  <a:pt x="2805" y="10807"/>
                  <a:pt x="2332" y="11279"/>
                  <a:pt x="1733" y="11279"/>
                </a:cubicBezTo>
                <a:cubicBezTo>
                  <a:pt x="1135" y="11279"/>
                  <a:pt x="662" y="10807"/>
                  <a:pt x="662" y="10208"/>
                </a:cubicBezTo>
                <a:cubicBezTo>
                  <a:pt x="662" y="9610"/>
                  <a:pt x="1135" y="9137"/>
                  <a:pt x="1733" y="9137"/>
                </a:cubicBezTo>
                <a:close/>
                <a:moveTo>
                  <a:pt x="5640" y="9137"/>
                </a:moveTo>
                <a:lnTo>
                  <a:pt x="5640" y="11279"/>
                </a:lnTo>
                <a:lnTo>
                  <a:pt x="3183" y="11279"/>
                </a:lnTo>
                <a:lnTo>
                  <a:pt x="5262" y="9137"/>
                </a:lnTo>
                <a:close/>
                <a:moveTo>
                  <a:pt x="8412" y="9137"/>
                </a:moveTo>
                <a:lnTo>
                  <a:pt x="8412" y="11279"/>
                </a:lnTo>
                <a:lnTo>
                  <a:pt x="6333" y="11279"/>
                </a:lnTo>
                <a:lnTo>
                  <a:pt x="6333" y="9137"/>
                </a:lnTo>
                <a:close/>
                <a:moveTo>
                  <a:pt x="11248" y="9137"/>
                </a:moveTo>
                <a:lnTo>
                  <a:pt x="11248" y="11279"/>
                </a:lnTo>
                <a:lnTo>
                  <a:pt x="9106" y="11279"/>
                </a:lnTo>
                <a:lnTo>
                  <a:pt x="9106" y="9137"/>
                </a:lnTo>
                <a:close/>
                <a:moveTo>
                  <a:pt x="347" y="1"/>
                </a:moveTo>
                <a:cubicBezTo>
                  <a:pt x="158" y="1"/>
                  <a:pt x="1" y="158"/>
                  <a:pt x="1" y="379"/>
                </a:cubicBezTo>
                <a:lnTo>
                  <a:pt x="1" y="10240"/>
                </a:lnTo>
                <a:cubicBezTo>
                  <a:pt x="1" y="11248"/>
                  <a:pt x="788" y="12036"/>
                  <a:pt x="1765" y="12036"/>
                </a:cubicBezTo>
                <a:lnTo>
                  <a:pt x="11657" y="12036"/>
                </a:lnTo>
                <a:cubicBezTo>
                  <a:pt x="11846" y="12036"/>
                  <a:pt x="12004" y="11878"/>
                  <a:pt x="12004" y="11657"/>
                </a:cubicBezTo>
                <a:lnTo>
                  <a:pt x="12004" y="8791"/>
                </a:lnTo>
                <a:cubicBezTo>
                  <a:pt x="11973" y="8602"/>
                  <a:pt x="11815" y="8444"/>
                  <a:pt x="11626" y="8444"/>
                </a:cubicBezTo>
                <a:lnTo>
                  <a:pt x="5987" y="8444"/>
                </a:lnTo>
                <a:lnTo>
                  <a:pt x="10177" y="4254"/>
                </a:lnTo>
                <a:cubicBezTo>
                  <a:pt x="10240" y="4191"/>
                  <a:pt x="10271" y="4096"/>
                  <a:pt x="10271" y="4033"/>
                </a:cubicBezTo>
                <a:cubicBezTo>
                  <a:pt x="10271" y="3939"/>
                  <a:pt x="10240" y="3844"/>
                  <a:pt x="10177" y="3781"/>
                </a:cubicBezTo>
                <a:lnTo>
                  <a:pt x="8192" y="1828"/>
                </a:lnTo>
                <a:cubicBezTo>
                  <a:pt x="8129" y="1765"/>
                  <a:pt x="8042" y="1733"/>
                  <a:pt x="7952" y="1733"/>
                </a:cubicBezTo>
                <a:cubicBezTo>
                  <a:pt x="7861" y="1733"/>
                  <a:pt x="7767" y="1765"/>
                  <a:pt x="7688" y="1828"/>
                </a:cubicBezTo>
                <a:lnTo>
                  <a:pt x="3498" y="5987"/>
                </a:lnTo>
                <a:lnTo>
                  <a:pt x="3498" y="379"/>
                </a:lnTo>
                <a:cubicBezTo>
                  <a:pt x="3498" y="158"/>
                  <a:pt x="3340" y="1"/>
                  <a:pt x="315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Elemento grafico 6" descr="Codice QR contorno">
            <a:extLst>
              <a:ext uri="{FF2B5EF4-FFF2-40B4-BE49-F238E27FC236}">
                <a16:creationId xmlns:a16="http://schemas.microsoft.com/office/drawing/2014/main" id="{5CE6D3AE-78C7-9AAA-81DB-1C3F04727D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9247" y="2114484"/>
            <a:ext cx="914400" cy="9144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39B1B8F-9FA2-76EE-994D-6C086333A3D7}"/>
              </a:ext>
            </a:extLst>
          </p:cNvPr>
          <p:cNvSpPr txBox="1"/>
          <p:nvPr/>
        </p:nvSpPr>
        <p:spPr>
          <a:xfrm>
            <a:off x="3729519" y="201373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lor of the Year 2021 by Slidesgo">
  <a:themeElements>
    <a:clrScheme name="Simple Light">
      <a:dk1>
        <a:srgbClr val="000000"/>
      </a:dk1>
      <a:lt1>
        <a:srgbClr val="000000"/>
      </a:lt1>
      <a:dk2>
        <a:srgbClr val="FFFFFF"/>
      </a:dk2>
      <a:lt2>
        <a:srgbClr val="FFFFFF"/>
      </a:lt2>
      <a:accent1>
        <a:srgbClr val="F5DF4E"/>
      </a:accent1>
      <a:accent2>
        <a:srgbClr val="949398"/>
      </a:accent2>
      <a:accent3>
        <a:srgbClr val="FFFFFF"/>
      </a:accent3>
      <a:accent4>
        <a:srgbClr val="FFFFFF"/>
      </a:accent4>
      <a:accent5>
        <a:srgbClr val="FFFFFF"/>
      </a:accent5>
      <a:accent6>
        <a:srgbClr val="EFEFE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221</Words>
  <Application>Microsoft Macintosh PowerPoint</Application>
  <PresentationFormat>Presentazione su schermo (16:9)</PresentationFormat>
  <Paragraphs>67</Paragraphs>
  <Slides>19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3" baseType="lpstr">
      <vt:lpstr>Arial</vt:lpstr>
      <vt:lpstr>Bebas Neue</vt:lpstr>
      <vt:lpstr>Inconsolata</vt:lpstr>
      <vt:lpstr>Color of the Year 2021 by Slidesgo</vt:lpstr>
      <vt:lpstr>Predictive Factors of Occupational Change</vt:lpstr>
      <vt:lpstr>The group</vt:lpstr>
      <vt:lpstr>Table of Contents</vt:lpstr>
      <vt:lpstr>The Dataset</vt:lpstr>
      <vt:lpstr>Structure</vt:lpstr>
      <vt:lpstr>Challenges of the dataset</vt:lpstr>
      <vt:lpstr>Data Preparation</vt:lpstr>
      <vt:lpstr>Data Analysis</vt:lpstr>
      <vt:lpstr>Outlier treatment</vt:lpstr>
      <vt:lpstr>Presentazione standard di PowerPoint</vt:lpstr>
      <vt:lpstr>Presentazione standard di PowerPoint</vt:lpstr>
      <vt:lpstr>Unsupervised Learning - clustering</vt:lpstr>
      <vt:lpstr>Unsupervised Learning - famd</vt:lpstr>
      <vt:lpstr>Unsupervised Learning – robust clustering</vt:lpstr>
      <vt:lpstr>Supervised</vt:lpstr>
      <vt:lpstr>Supervised learning – the models</vt:lpstr>
      <vt:lpstr>Supervised learning - Summary</vt:lpstr>
      <vt:lpstr>Conclusions</vt:lpstr>
      <vt:lpstr>We fought hard, but…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Michele Coaro</cp:lastModifiedBy>
  <cp:revision>2</cp:revision>
  <dcterms:modified xsi:type="dcterms:W3CDTF">2024-12-18T21:12:04Z</dcterms:modified>
</cp:coreProperties>
</file>